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 год (ожидаемое исполнение)</c:v>
                </c:pt>
                <c:pt idx="1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4847.6000000000004</c:v>
                </c:pt>
                <c:pt idx="1">
                  <c:v>5141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 год (ожидаемое исполнение)</c:v>
                </c:pt>
                <c:pt idx="1">
                  <c:v>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596.70000000000005</c:v>
                </c:pt>
                <c:pt idx="1">
                  <c:v>70.900000000000006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 год (ожидаемое исполнение)</c:v>
                </c:pt>
                <c:pt idx="1">
                  <c:v>2018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6777.8</c:v>
                </c:pt>
                <c:pt idx="1">
                  <c:v>4524.5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248640"/>
        <c:axId val="155976064"/>
        <c:axId val="0"/>
      </c:bar3DChart>
      <c:catAx>
        <c:axId val="14924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55976064"/>
        <c:crossesAt val="0"/>
        <c:auto val="1"/>
        <c:lblAlgn val="ctr"/>
        <c:lblOffset val="100"/>
        <c:noMultiLvlLbl val="0"/>
      </c:catAx>
      <c:valAx>
        <c:axId val="155976064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248640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4365.8999999999996</c:v>
                </c:pt>
                <c:pt idx="1">
                  <c:v>186.8</c:v>
                </c:pt>
                <c:pt idx="2">
                  <c:v>16.3</c:v>
                </c:pt>
                <c:pt idx="3">
                  <c:v>1175.3</c:v>
                </c:pt>
                <c:pt idx="4">
                  <c:v>165</c:v>
                </c:pt>
                <c:pt idx="5">
                  <c:v>18</c:v>
                </c:pt>
                <c:pt idx="6">
                  <c:v>3761.5</c:v>
                </c:pt>
                <c:pt idx="7">
                  <c:v>0</c:v>
                </c:pt>
                <c:pt idx="8">
                  <c:v>17.600000000000001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2018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214457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1000 </a:t>
            </a:r>
            <a:r>
              <a:rPr lang="ru-RU" dirty="0" smtClean="0"/>
              <a:t>«Социальная политика»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3429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52292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предусматриваются  расходы 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18,0 тыс. рублей на оплату услуг координатора по работе с молодежью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4716016" y="1888040"/>
            <a:ext cx="4320480" cy="1468593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Объем финансирования по разделу 1000 «Социальная политика» подразделу «Пенсионное обеспечение» на 2018 год не предусмотрен, в связи с прекращением обязательств по выплате пенсионного обеспечения за выслугу лет лицу, замещавшему муниципальную должность муниципальной службы</a:t>
            </a:r>
            <a:endParaRPr lang="ru-RU" sz="14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995936" y="257661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50934" y="3429000"/>
            <a:ext cx="4185562" cy="1440160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</a:t>
            </a:r>
            <a:r>
              <a:rPr lang="ru-RU" sz="1400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17,6 тыс. рублей на оплату услуг </a:t>
            </a:r>
            <a:r>
              <a:rPr lang="ru-RU" sz="1400" dirty="0" err="1">
                <a:latin typeface="Times New Roman"/>
                <a:ea typeface="Times New Roman"/>
              </a:rPr>
              <a:t>спортинструктора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07685" y="3815329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572000" y="5013176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</a:t>
            </a:r>
            <a:r>
              <a:rPr lang="ru-RU" sz="1200" b="1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30,0 тыс. рублей, на оплату услуг по размещению информационных материалов в районных и краевых печатных СМИ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995936" y="5614159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Средства </a:t>
            </a:r>
            <a:r>
              <a:rPr lang="ru-RU" dirty="0">
                <a:latin typeface="Times New Roman"/>
                <a:ea typeface="Times New Roman"/>
              </a:rPr>
              <a:t>бюджета Бородинского сельского поселения Приморско-Ахтарского района, направляемые на финансирование муниципальных программ, будут уточняться и корректироваться с учетом реальных возможностей местного </a:t>
            </a:r>
            <a:r>
              <a:rPr lang="ru-RU" dirty="0" smtClean="0">
                <a:latin typeface="Times New Roman"/>
                <a:ea typeface="Times New Roman"/>
              </a:rPr>
              <a:t>бюджета, а так же при фактическом поступлении средств федерального и краевого бюджета на финансирование мероприятий предусмотренных муниципальными </a:t>
            </a:r>
            <a:r>
              <a:rPr lang="ru-RU" dirty="0">
                <a:latin typeface="Times New Roman"/>
                <a:ea typeface="Times New Roman"/>
              </a:rPr>
              <a:t>программами Бородинского сельского поселения Приморско-Ахтарского </a:t>
            </a:r>
            <a:r>
              <a:rPr lang="ru-RU" dirty="0" smtClean="0">
                <a:latin typeface="Times New Roman"/>
                <a:ea typeface="Times New Roman"/>
              </a:rPr>
              <a:t>района.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2018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9736,4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.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   - 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9736,4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2018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2017 год: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90234615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</a:t>
            </a:r>
            <a:r>
              <a:rPr lang="ru-RU" sz="1400" dirty="0">
                <a:latin typeface="Times New Roman"/>
                <a:ea typeface="Times New Roman"/>
              </a:rPr>
              <a:t>5211,9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руб.   </a:t>
            </a:r>
            <a:endParaRPr lang="ru-RU" sz="1400" dirty="0"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Среди них основной объем поступлений 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земельный налог – 47,2 %;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доходы от уплаты акцизов на нефтепродукты – 22,5 %;</a:t>
            </a:r>
          </a:p>
          <a:p>
            <a:r>
              <a:rPr lang="ru-RU" sz="1400" dirty="0">
                <a:latin typeface="Times New Roman"/>
                <a:ea typeface="Times New Roman"/>
              </a:rPr>
              <a:t>- налог на доходы физических лиц – 20,7 %.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2018 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56396"/>
              </p:ext>
            </p:extLst>
          </p:nvPr>
        </p:nvGraphicFramePr>
        <p:xfrm>
          <a:off x="467544" y="1124744"/>
          <a:ext cx="8352927" cy="46085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21379"/>
                <a:gridCol w="925599"/>
                <a:gridCol w="922261"/>
                <a:gridCol w="731131"/>
                <a:gridCol w="901394"/>
                <a:gridCol w="751163"/>
              </a:tblGrid>
              <a:tr h="4842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8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 бюджет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01.11.2017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 испол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2018 г. к ожидаемому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1228,5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1228,5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1174,1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2226,2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2460,0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-231,4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прибыли МУПов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-3,5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-290,9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4762,0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5444,3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5211,9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-232,4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80920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решения о бюджете на 2018 год запланированы расходы в сумме 9736,4 тыс. рублей, что на 16,4 % больше первоначально утвержденных расходов бюджета поселения на 2017 год и на 39,0 % меньше уточненного бюджета поселения за 2017 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68316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12114"/>
              </p:ext>
            </p:extLst>
          </p:nvPr>
        </p:nvGraphicFramePr>
        <p:xfrm>
          <a:off x="457200" y="1268759"/>
          <a:ext cx="8229599" cy="45160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6529"/>
                <a:gridCol w="1229502"/>
                <a:gridCol w="1229502"/>
                <a:gridCol w="923361"/>
                <a:gridCol w="920069"/>
                <a:gridCol w="610636"/>
              </a:tblGrid>
              <a:tr h="6136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2018 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1.11.2017 г.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 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2018 г. к ожидаемому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5323,7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5323,7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4365,9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-957,8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630,6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630,6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674,9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2657,7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1998,4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1998,4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976,6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-1021,8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186,8 тыс. рублей, на содержание инспектора ВУБ, в рамках предусмотренных субвенций из краевого бюджета, что на 0,8</a:t>
            </a:r>
            <a:r>
              <a:rPr lang="ru-RU" sz="1200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тыс. рублей больше расходов бюджета уточненных на 01.11.2017 года.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</a:t>
            </a:r>
            <a:r>
              <a:rPr lang="ru-RU" sz="1400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2018 год в сумме 16,3 тыс. рублей.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01008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Национальная экономика»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планируются расходы в сумме – 1175,3 тыс. рублей, в том числе: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  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по подразделу «Дорожное хозяйство (дорожные фонды)» - в рамках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строительства, архитектуры и дорожного хозяйства» 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предусмотрены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средства 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сумме 1116,5 тыс. рублей на ремонт и содержание дорог населенных 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пунктов; в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сумме 57,6 тыс. рублей на совершенствование дорожных условий, установку дорожных знаков.</a:t>
            </a:r>
            <a:endParaRPr lang="ru-RU" sz="1200" dirty="0">
              <a:latin typeface="Arial"/>
              <a:ea typeface="Times New Roman"/>
              <a:cs typeface="Times New Roman"/>
            </a:endParaRPr>
          </a:p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«Другие вопросы в области национальной экономики» - в рамках </a:t>
            </a:r>
            <a:r>
              <a:rPr lang="ru-RU" sz="1400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</a:t>
            </a:r>
            <a:r>
              <a:rPr lang="ru-RU" sz="1400" dirty="0" smtClean="0">
                <a:latin typeface="Times New Roman"/>
                <a:ea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</a:rPr>
              <a:t>сумме 1,2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07704" y="270087"/>
            <a:ext cx="5472608" cy="223209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предусмотрены расходы в рамках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«Развитие жилищно-коммунального хозяйства и благоустройства в Бородинском сельском поселении Приморско-Ахтарского района» в сумме 165,0 тыс. рублей.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394469" cy="300088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«Коммунальное хозяйство» предусмотрены средства в сумме 50,0 тыс. рублей на проведение комплекса мероприятий по ремонту объектов водоснабжения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08004" y="2885621"/>
            <a:ext cx="4428492" cy="2991651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«Благоустройство» предусмотрены средства в сумме 115,0 тыс. рублей на организацию работ по благоустройству населенных пунктов Бородинского сельского поселения Приморско-Ахтарского района, в том числе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на оплату за уличного освещения, содержание мест захоронения, организацию сбора и вывоза ТБО и  прочие мероприятия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483768" y="206961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39319" y="1795976"/>
            <a:ext cx="8504773" cy="4622417"/>
            <a:chOff x="899592" y="2276872"/>
            <a:chExt cx="7778031" cy="348407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2276872"/>
              <a:ext cx="3856339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19350" y="2296336"/>
              <a:ext cx="3658273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26609" y="4104761"/>
              <a:ext cx="6322064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83568" y="318648"/>
            <a:ext cx="8096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Расходы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по разделу </a:t>
            </a:r>
            <a:r>
              <a:rPr lang="ru-RU" b="1" dirty="0">
                <a:latin typeface="Times New Roman"/>
                <a:ea typeface="Times New Roman"/>
              </a:rPr>
              <a:t>«Культура»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в рамках </a:t>
            </a:r>
            <a:r>
              <a:rPr lang="ru-RU" dirty="0">
                <a:latin typeface="Times New Roman"/>
                <a:ea typeface="Times New Roman"/>
              </a:rPr>
              <a:t>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3761,5 тыс. рублей.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/>
                <a:ea typeface="Times New Roman"/>
              </a:rPr>
              <a:t>Финансирование </a:t>
            </a:r>
            <a:r>
              <a:rPr lang="ru-RU" dirty="0">
                <a:latin typeface="Times New Roman"/>
                <a:ea typeface="Times New Roman"/>
              </a:rPr>
              <a:t>расходов предусмотрено по трем </a:t>
            </a:r>
            <a:r>
              <a:rPr lang="ru-RU" dirty="0" smtClean="0">
                <a:latin typeface="Times New Roman"/>
                <a:ea typeface="Times New Roman"/>
              </a:rPr>
              <a:t>подпрограмм: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87896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/>
                <a:ea typeface="Times New Roman"/>
              </a:rPr>
              <a:t>По подпрограмме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«Организация досуга, предоставление услуг организаций культуры» </a:t>
            </a:r>
            <a:r>
              <a:rPr lang="ru-RU" sz="1600" i="1" dirty="0">
                <a:latin typeface="Times New Roman"/>
                <a:ea typeface="Times New Roman"/>
              </a:rPr>
              <a:t>предусмотрены средства на 2018 год в сумме 1691,5 тыс. рублей на финансовое обеспечение деятельности МКУ «СДК ст. Бородинской» по организации досуга.</a:t>
            </a:r>
            <a:endParaRPr lang="ru-RU" sz="1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870651"/>
            <a:ext cx="4072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библиотечного обслуживания населения»</a:t>
            </a:r>
          </a:p>
          <a:p>
            <a:pPr algn="ctr"/>
            <a:r>
              <a:rPr lang="ru-RU" sz="1600" i="1" dirty="0">
                <a:latin typeface="Times New Roman"/>
                <a:ea typeface="Times New Roman"/>
              </a:rPr>
              <a:t>предусмотрены средства на 2018 год в сумме 365,8 тыс. рублей на финансовое обеспечение деятельности МКУК «Бородинская ПБ» по организации библиотечного обслуживания.</a:t>
            </a:r>
            <a:endParaRPr lang="ru-RU" sz="1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3610" y="4220851"/>
            <a:ext cx="691276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По подпрограмме «Кадровое обеспечение сферы культуры Бородинского сельского поселения Приморско-Ахтарского района»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>
                <a:latin typeface="Times New Roman"/>
                <a:ea typeface="Times New Roman"/>
              </a:rPr>
              <a:t>на 2018 год предусмотрены средства местного бюджета в сумме 59,6 тыс. рублей на повышение уровня средней заработной платы работников муниципальных учреждений отрасли культуры в соответствии с планом мероприятий (дорожной картой) на условиях </a:t>
            </a:r>
            <a:r>
              <a:rPr lang="ru-RU" sz="1600" i="1" dirty="0" err="1">
                <a:latin typeface="Times New Roman"/>
                <a:ea typeface="Times New Roman"/>
              </a:rPr>
              <a:t>софинансирования</a:t>
            </a:r>
            <a:r>
              <a:rPr lang="ru-RU" sz="1600" i="1" dirty="0">
                <a:latin typeface="Times New Roman"/>
                <a:ea typeface="Times New Roman"/>
              </a:rPr>
              <a:t> не менее 5% из бюджета поселения при поступлении средств из краевого бюджета. Так же запланированы средства краевого бюджета в сумме 1644,6 тыс. рублей.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499</TotalTime>
  <Words>1091</Words>
  <Application>Microsoft Office PowerPoint</Application>
  <PresentationFormat>Экран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2018 год   </vt:lpstr>
      <vt:lpstr>Проект бюджета поселения по налоговым и неналоговым доходам на 2018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2018 год запланированы расходы в сумме 9736,4 тыс. рублей, что на 16,4 % больше первоначально утвержденных расходов бюджета поселения на 2017 год и на 39,0 % меньше уточненного бюджета поселения за 2017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41</cp:revision>
  <dcterms:modified xsi:type="dcterms:W3CDTF">2018-05-18T13:17:02Z</dcterms:modified>
</cp:coreProperties>
</file>