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0B2-45AD-BEF7-5CF5FA842FD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0B2-45AD-BEF7-5CF5FA842FD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0B2-45AD-BEF7-5CF5FA842FD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20B2-45AD-BEF7-5CF5FA842FD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20B2-45AD-BEF7-5CF5FA842FD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20B2-45AD-BEF7-5CF5FA842FD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6-20B2-45AD-BEF7-5CF5FA842FD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7-20B2-45AD-BEF7-5CF5FA842FD6}"/>
              </c:ext>
            </c:extLst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B2-45AD-BEF7-5CF5FA842FD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1724.5</c:v>
                </c:pt>
                <c:pt idx="1">
                  <c:v>1797.4</c:v>
                </c:pt>
                <c:pt idx="2">
                  <c:v>10</c:v>
                </c:pt>
                <c:pt idx="3">
                  <c:v>665.4</c:v>
                </c:pt>
                <c:pt idx="4">
                  <c:v>2861.8</c:v>
                </c:pt>
                <c:pt idx="5">
                  <c:v>87.5</c:v>
                </c:pt>
                <c:pt idx="6">
                  <c:v>12.5</c:v>
                </c:pt>
                <c:pt idx="7">
                  <c:v>21.1</c:v>
                </c:pt>
                <c:pt idx="8">
                  <c:v>150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B2-45AD-BEF7-5CF5FA842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50964256499421901"/>
          <c:h val="0.66386087820307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6206733229340225E-2"/>
                  <c:y val="-2.011704581843847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3B-4A4A-8E68-B60F002F0E55}"/>
                </c:ext>
              </c:extLst>
            </c:dLbl>
            <c:dLbl>
              <c:idx val="3"/>
              <c:layout>
                <c:manualLayout>
                  <c:x val="1.1506672497835444E-2"/>
                  <c:y val="-2.65432925753347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3B-4A4A-8E68-B60F002F0E55}"/>
                </c:ext>
              </c:extLst>
            </c:dLbl>
            <c:dLbl>
              <c:idx val="4"/>
              <c:layout>
                <c:manualLayout>
                  <c:x val="6.2335002416866007E-3"/>
                  <c:y val="-6.114729082389538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3B-4A4A-8E68-B60F002F0E5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3597.7</c:v>
                </c:pt>
                <c:pt idx="1">
                  <c:v>197.4</c:v>
                </c:pt>
                <c:pt idx="2">
                  <c:v>249.1</c:v>
                </c:pt>
                <c:pt idx="3">
                  <c:v>531.1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E-4752-819C-0C24982B9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866986938299979"/>
          <c:y val="0.10718204513224021"/>
          <c:w val="0.42289765856146011"/>
          <c:h val="0.61134138690472306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8E-2"/>
          <c:y val="0.17801155996912024"/>
          <c:w val="0.44293892828064857"/>
          <c:h val="0.718316020442173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3"/>
            <c:bubble3D val="0"/>
            <c:spPr>
              <a:solidFill>
                <a:schemeClr val="accent4">
                  <a:lumMod val="75000"/>
                  <a:alpha val="76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62E-4CB2-8D01-C47B5D764A8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1F02-4EF8-ACA2-C0B942C99CE8}"/>
              </c:ext>
            </c:extLst>
          </c:dPt>
          <c:dLbls>
            <c:dLbl>
              <c:idx val="0"/>
              <c:layout>
                <c:manualLayout>
                  <c:x val="-0.12136273969907686"/>
                  <c:y val="1.6067837191878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2E-4CB2-8D01-C47B5D764A8A}"/>
                </c:ext>
              </c:extLst>
            </c:dLbl>
            <c:dLbl>
              <c:idx val="1"/>
              <c:layout>
                <c:manualLayout>
                  <c:x val="1.9520219785817736E-2"/>
                  <c:y val="-1.95850745928516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CB-4D2A-BBB9-B6C985F7A01C}"/>
                </c:ext>
              </c:extLst>
            </c:dLbl>
            <c:dLbl>
              <c:idx val="2"/>
              <c:layout>
                <c:manualLayout>
                  <c:x val="1.9122130264201453E-2"/>
                  <c:y val="3.47176524545704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CB-4D2A-BBB9-B6C985F7A01C}"/>
                </c:ext>
              </c:extLst>
            </c:dLbl>
            <c:dLbl>
              <c:idx val="3"/>
              <c:layout>
                <c:manualLayout>
                  <c:x val="3.4484257788106078E-3"/>
                  <c:y val="-0.1137346918718434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2E-4CB2-8D01-C47B5D764A8A}"/>
                </c:ext>
              </c:extLst>
            </c:dLbl>
            <c:dLbl>
              <c:idx val="4"/>
              <c:layout>
                <c:manualLayout>
                  <c:x val="-1.5164949150815483E-3"/>
                  <c:y val="2.6891776982044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2E-4CB2-8D01-C47B5D764A8A}"/>
                </c:ext>
              </c:extLst>
            </c:dLbl>
            <c:dLbl>
              <c:idx val="5"/>
              <c:layout>
                <c:manualLayout>
                  <c:x val="-2.0994666083475399E-2"/>
                  <c:y val="-2.364000153829061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02-4EF8-ACA2-C0B942C99CE8}"/>
                </c:ext>
              </c:extLst>
            </c:dLbl>
            <c:dLbl>
              <c:idx val="7"/>
              <c:layout>
                <c:manualLayout>
                  <c:x val="-4.4617645224726256E-2"/>
                  <c:y val="-1.58280134116152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CB-4D2A-BBB9-B6C985F7A01C}"/>
                </c:ext>
              </c:extLst>
            </c:dLbl>
            <c:dLbl>
              <c:idx val="8"/>
              <c:layout>
                <c:manualLayout>
                  <c:x val="5.7518775860448653E-3"/>
                  <c:y val="-4.99518928096308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CB-4D2A-BBB9-B6C985F7A01C}"/>
                </c:ext>
              </c:extLst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CB-4D2A-BBB9-B6C985F7A01C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4922.1000000000004</c:v>
                </c:pt>
                <c:pt idx="1">
                  <c:v>245.3</c:v>
                </c:pt>
                <c:pt idx="2">
                  <c:v>8.1999999999999993</c:v>
                </c:pt>
                <c:pt idx="3">
                  <c:v>1577.1</c:v>
                </c:pt>
                <c:pt idx="4">
                  <c:v>274.10000000000002</c:v>
                </c:pt>
                <c:pt idx="5">
                  <c:v>12</c:v>
                </c:pt>
                <c:pt idx="6">
                  <c:v>4677.3</c:v>
                </c:pt>
                <c:pt idx="7">
                  <c:v>5</c:v>
                </c:pt>
                <c:pt idx="8">
                  <c:v>299.2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CB-4D2A-BBB9-B6C985F7A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8508931872895922"/>
          <c:y val="1.2077183731722117E-2"/>
          <c:w val="0.5135163798577681"/>
          <c:h val="0.89747702534476226"/>
        </c:manualLayout>
      </c:layout>
      <c:overlay val="0"/>
      <c:txPr>
        <a:bodyPr/>
        <a:lstStyle/>
        <a:p>
          <a:pPr>
            <a:defRPr sz="12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210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12.07.2022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/>
              <a:t>АДМИНИСТРАЦИЯ</a:t>
            </a:r>
            <a:br>
              <a:rPr lang="ru-RU" sz="2000" b="1" dirty="0"/>
            </a:br>
            <a:r>
              <a:rPr lang="ru-RU" sz="2000" b="1" dirty="0"/>
              <a:t>БОРОДИНСКОГО СЕЛЬСКОГО ПОСЕЛЕНИЯ</a:t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за 2021 год</a:t>
            </a: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4"/>
            <a:ext cx="8280920" cy="5986743"/>
          </a:xfrm>
          <a:prstGeom prst="ellipse">
            <a:avLst/>
          </a:prstGeom>
          <a:gradFill>
            <a:gsLst>
              <a:gs pos="96000">
                <a:schemeClr val="accent5">
                  <a:lumMod val="20000"/>
                  <a:lumOff val="8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«Жилищно-коммунальное хозяйство»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запланированы в сумме 274,3 тыс. рублей. Исполнение составило 274,1 тыс. руб., или 99,9 %, в том числе: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приобретение материальных запасов для ремонта водопроводных сетей – 5,4 тыс. руб., по отношению к 2020 году расходы значительно снизились, так как в 2020 году были приобретены насосы для водонапорных башен, и трубы для ремонта водопроводных сетей на общую сумму 521,4 тыс. руб.;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оплату уличного освещения – 104,8 тыс. руб. (исполнение составило 100 %);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организацию и содержанию мест захоронения – 10,0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сбор и вывоз ТКО – 53,9 тыс. рублей;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прочие работы и услуги – 100,0 тыс. рублей, выкос сорной растительности, уборка несанкционированных свалок, в 2020 году данные расходы были значительно выше и составляли 2957,4 тыс. руб., так как в предыдущем отчетном периоде были проведены расходы на благоустройство детских игровых площадок, установка уличных тренажеров в населенных пунктах сельского поселения, текущий ремонт памятника погибшим в боях за Родину времен ВОВ, текущий ремонт скульптуры Ленина и Горького.</a:t>
            </a:r>
          </a:p>
        </p:txBody>
      </p:sp>
    </p:spTree>
    <p:extLst>
      <p:ext uri="{BB962C8B-B14F-4D97-AF65-F5344CB8AC3E}">
        <p14:creationId xmlns:p14="http://schemas.microsoft.com/office/powerpoint/2010/main" val="56829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8208912" cy="1584176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  <a:tabLst>
                <a:tab pos="561975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«Образование»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исполнение расходов в 2021 году составило 12,0 тыс. руб. на реализацию мероприятий муниципальной программы «Молодежь Бородинского сельского поселения Приморско-Ахтарского района», а именно на оплату услуг координатора по работе с молодежью. План выполнен на 100 процентов.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395536" y="2204864"/>
            <a:ext cx="8208912" cy="1584176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«Физическая культура и спорт» </a:t>
            </a:r>
            <a:r>
              <a:rPr lang="ru-RU" sz="1400" dirty="0">
                <a:latin typeface="Times New Roman"/>
                <a:ea typeface="Times New Roman"/>
              </a:rPr>
              <a:t>составили 5,0 тыс. руб. или 100 % к годовому плану на реализацию мероприятий муниципальной программы «Развитие физической культуры в Бородинском сельском поселении Приморско-Ахтарского района». В сравнении с 2020 годом расходы по данному направлению снизились, в связи с временным отсутствием </a:t>
            </a:r>
            <a:r>
              <a:rPr lang="ru-RU" sz="1400" dirty="0" err="1">
                <a:latin typeface="Times New Roman"/>
                <a:ea typeface="Times New Roman"/>
              </a:rPr>
              <a:t>спортинструктора</a:t>
            </a:r>
            <a:r>
              <a:rPr lang="ru-RU" sz="1400" dirty="0">
                <a:latin typeface="Times New Roman"/>
                <a:ea typeface="Times New Roman"/>
              </a:rPr>
              <a:t>. 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395536" y="4077073"/>
            <a:ext cx="8208912" cy="1728192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«Средства массовой информации»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составили 299,2 тыс. рублей, или 100 % к плану на реализацию мероприятий муниципальной программы «Информационное обслуживание деятельности администрации и Совета Бородинского сельского поселения Приморско-Ахтарского района. В сравнении с 2020 годом расходы по данному направлению увеличились, в связи с увеличением цены за печать 1 кв. см. официальной муниципальной информации Совета и администрации Бородинского сельского поселения в периодическом печатном издании.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8640960" cy="60486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«Культура, кинематография»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запланированы расходы в сумме 4678,1 тыс. рублей. Исполнение составило 4677,3 тыс. руб. или 100%., в том числе по учреждениям: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МКУ «СДК ст. Бородинской» в сумме – 3868,0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МКУК «Бородинская ПБ» в сумме – 809,3 тыс. рублей.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Расходование бюджетных средств осуществлялось в рамках муниципальной программы «Развитие культуры Бородинского сельского поселения Приморско-Ахтарского района» по следующим видам расходов: 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труда работникам культуры, с учетом предусмотренных бюджетных ассигнований на повышение средней заработной платы работников муниципальных учреждений культуры Бородинского сельского поселения Приморско-Ахтарского района до 100 процентов от средней заработной платы наемных работников в организациях, у индивидуальных предпринимателей и физических лиц в Краснодарском крае;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закупка товаров работ и услуг, в том числе оплату коммунальных услуг, услуг связи, приобретение художественной литературы и оформление подписки на печатные и периодические издания для поселенческой библиотеки. На укрепление материально-технической базы и поощрение лучшего работника культуры МКУ «Бородинская ПБ» за счет средств краевого, федерального и местного бюджета в сумме 210,0 тыс. руб., в рамках реализации Федерального проекта «Творческие люди»;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оплата имущественных налогов и прочие расходы;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расходы на закупку товаров для проведения праздничных мероприятий;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сравнении с 2020 годом данные расходы снизились более чем на 100 процентов, так как в предыдущем отчетном периоде были предусмотрены следующие расходы: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приобретение в муниципальную собственность здания Сельского дома культуры в ст. Бородинской Приморско-Ахтарского района в сумме 84229,9 тыс. руб. в рамках подпрограммы «Развитие общественной инфраструктуры муниципального значения» государственной программы Краснодарского края «Социально-экономическое и инновационное развитие Краснодарского края», утвержденным постановлением главы администрации (губернатора) Краснодарского края от 5 октября 2015 г. № 943 на условиях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софинансирования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краевым бюджетом;</a:t>
            </a:r>
          </a:p>
          <a:p>
            <a:pPr indent="450215" algn="just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укрепление материально-технической базы нового здания Сельского дома культуры в ст. Бородинской Приморско-Ахтарского района в сумме 4000,0 тыс. рублей.</a:t>
            </a:r>
          </a:p>
          <a:p>
            <a:pPr indent="450215"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/>
              <a:t>	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 внутреннего финансирования дефицита бюджета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Решением Совета Бородинского сельского поселения Приморско-Ахтарского района от 15 декабря 2020 года № 65 «О бюджете Бородинского сельского поселения Приморско-Ахтарского района на 2021 год»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866,6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Погашение дефицита бюджета Бородинского сельского поселения Приморско-Ахтарского района планировалось производить за счет изменения остатков средств на счетах по учету средств бюджета Бородинского сельского поселения.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источниками внутреннего финансирования дефицита бюджета стали бюджетный кредит, привлеченный в сумме 675,0 тыс. рублей, и погашение бюджетного кредита в сумме 750,0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состоянию на 01.01.2021 года муниципальный долг составлял 750,0 тыс. рублей. Согласно договору № 1/20 от 22.12.2020 года в декабре 2021 года было произведено погашение бюджетного кредита в сумме 750,0 тыс. рублей в бюджет муниципального образования Приморско-Ахтарский район. Обслуживание данного муниципального долга в 2021 году составило 0,7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ходе исполнения бюджета Бородинского сельского поселения Приморско-Ахтарского района 19 июля 2021 года согласно договору № 2/21 был привлечен бюджетный кредит в сумме 675,0 тыс. рублей из бюджета муниципального образования Приморско-Ахтарский район на частичное покрытие дефицита бюджета поселения при наличии временного кассового разрыва с направлением средств для финансирования расходов, предусмотренных бюджетом поселения.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Обслуживание данного муниципального долга в 2021 году составило 0,3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состоянию на 31.12.2021 года муниципальный долг Бородинского сельского поселения Приморско-Ахтарского района составляет 675,0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исполнения бюджета за 2021 год сложился дефицит бюджета в сумме – 112,4 тыс. рублей.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2021 год утвержден решением Совета  Бородинского сельского поселения Приморско-Ахтарского района  от 15 декабря 2020 года № 65 «О бюджете Бородинского сельского поселения Приморско-Ахтарского района на 2021 год»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бюджета: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3CF2C5-01E9-B8B9-9483-5C752F466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094" y="2708920"/>
            <a:ext cx="6115812" cy="210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F1D3EC-7FED-D143-83BF-B79151D61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48680"/>
            <a:ext cx="7371373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546501"/>
              </p:ext>
            </p:extLst>
          </p:nvPr>
        </p:nvGraphicFramePr>
        <p:xfrm>
          <a:off x="0" y="548680"/>
          <a:ext cx="903649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9702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>
                <a:solidFill>
                  <a:schemeClr val="tx1"/>
                </a:solidFill>
                <a:effectLst/>
              </a:rPr>
              <a:t>	Бюджет Бородинского сельского поселения Приморско-Ахтарского района по расходам в 2021 году исполнен в сумме 12021,3 тыс. руб. при плановом значении 12618,1 тыс. рублей или на 95,3 %.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144271"/>
              </p:ext>
            </p:extLst>
          </p:nvPr>
        </p:nvGraphicFramePr>
        <p:xfrm>
          <a:off x="0" y="1196752"/>
          <a:ext cx="91085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B833466-6CB6-4D0B-931E-FB1AE480F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388048"/>
              </p:ext>
            </p:extLst>
          </p:nvPr>
        </p:nvGraphicFramePr>
        <p:xfrm>
          <a:off x="971600" y="652534"/>
          <a:ext cx="7128793" cy="58760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50438">
                  <a:extLst>
                    <a:ext uri="{9D8B030D-6E8A-4147-A177-3AD203B41FA5}">
                      <a16:colId xmlns:a16="http://schemas.microsoft.com/office/drawing/2014/main" val="2639887325"/>
                    </a:ext>
                  </a:extLst>
                </a:gridCol>
                <a:gridCol w="725629">
                  <a:extLst>
                    <a:ext uri="{9D8B030D-6E8A-4147-A177-3AD203B41FA5}">
                      <a16:colId xmlns:a16="http://schemas.microsoft.com/office/drawing/2014/main" val="3579724490"/>
                    </a:ext>
                  </a:extLst>
                </a:gridCol>
                <a:gridCol w="724172">
                  <a:extLst>
                    <a:ext uri="{9D8B030D-6E8A-4147-A177-3AD203B41FA5}">
                      <a16:colId xmlns:a16="http://schemas.microsoft.com/office/drawing/2014/main" val="1222550074"/>
                    </a:ext>
                  </a:extLst>
                </a:gridCol>
                <a:gridCol w="724172">
                  <a:extLst>
                    <a:ext uri="{9D8B030D-6E8A-4147-A177-3AD203B41FA5}">
                      <a16:colId xmlns:a16="http://schemas.microsoft.com/office/drawing/2014/main" val="3136829233"/>
                    </a:ext>
                  </a:extLst>
                </a:gridCol>
                <a:gridCol w="711059">
                  <a:extLst>
                    <a:ext uri="{9D8B030D-6E8A-4147-A177-3AD203B41FA5}">
                      <a16:colId xmlns:a16="http://schemas.microsoft.com/office/drawing/2014/main" val="2639572200"/>
                    </a:ext>
                  </a:extLst>
                </a:gridCol>
                <a:gridCol w="711059">
                  <a:extLst>
                    <a:ext uri="{9D8B030D-6E8A-4147-A177-3AD203B41FA5}">
                      <a16:colId xmlns:a16="http://schemas.microsoft.com/office/drawing/2014/main" val="1680057392"/>
                    </a:ext>
                  </a:extLst>
                </a:gridCol>
                <a:gridCol w="882264">
                  <a:extLst>
                    <a:ext uri="{9D8B030D-6E8A-4147-A177-3AD203B41FA5}">
                      <a16:colId xmlns:a16="http://schemas.microsoft.com/office/drawing/2014/main" val="745933565"/>
                    </a:ext>
                  </a:extLst>
                </a:gridCol>
              </a:tblGrid>
              <a:tr h="140062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 г. факт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 г.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структура по факту, %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624671"/>
                  </a:ext>
                </a:extLst>
              </a:tr>
              <a:tr h="260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план 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 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к 2020 г.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 к плану 2021 г.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8851"/>
                  </a:ext>
                </a:extLst>
              </a:tr>
              <a:tr h="315380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Администрация (с учетом расходов на главу поселения), в том числе: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3935,3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3590,5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3584,0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88883"/>
                  </a:ext>
                </a:extLst>
              </a:tr>
              <a:tr h="126148">
                <a:tc>
                  <a:txBody>
                    <a:bodyPr/>
                    <a:lstStyle/>
                    <a:p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оплату труда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3389,0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3078,4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3077,8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62,5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970669"/>
                  </a:ext>
                </a:extLst>
              </a:tr>
              <a:tr h="244876">
                <a:tc>
                  <a:txBody>
                    <a:bodyPr/>
                    <a:lstStyle/>
                    <a:p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закупка товаров, работ, услуг; иные бюджетные ассигнования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542,5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508,3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502,4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92,6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930886"/>
                  </a:ext>
                </a:extLst>
              </a:tr>
              <a:tr h="367313">
                <a:tc>
                  <a:txBody>
                    <a:bodyPr/>
                    <a:lstStyle/>
                    <a:p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отдельных полномочий по деятельности админ. комиссий  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</a:t>
                      </a:r>
                      <a:endParaRPr lang="ru-RU" sz="1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956222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Осуществление внешнего и внутреннего муниципального финансового контроля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89,9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115,6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373644"/>
                  </a:ext>
                </a:extLst>
              </a:tr>
              <a:tr h="267138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0,4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97079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 "ЦБ Бородинского сельского поселения Приморско-Ахтарского района" в том числе: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1140,2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1131,3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1131,0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316964"/>
                  </a:ext>
                </a:extLst>
              </a:tr>
              <a:tr h="133105">
                <a:tc>
                  <a:txBody>
                    <a:bodyPr/>
                    <a:lstStyle/>
                    <a:p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выплату персоналу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881,6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917,4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917,3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104,0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18,6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78080"/>
                  </a:ext>
                </a:extLst>
              </a:tr>
              <a:tr h="244876">
                <a:tc>
                  <a:txBody>
                    <a:bodyPr/>
                    <a:lstStyle/>
                    <a:p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закупка товаров, работ, услуг; иные бюджетные ассигнования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258,6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213,9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213,7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82,6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4,3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38917"/>
                  </a:ext>
                </a:extLst>
              </a:tr>
              <a:tr h="534274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Оплата ежегодных членских взносов Ассоциации "Совет муниципальных образований Краснодарского края"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2,5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2,6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0,1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31839"/>
                  </a:ext>
                </a:extLst>
              </a:tr>
              <a:tr h="534274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недвижимости, признание прав и регулирование отношений по муниципальной собственности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140,6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0,5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886613"/>
                  </a:ext>
                </a:extLst>
              </a:tr>
              <a:tr h="267138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и обслуживание объектов имущества казны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118,1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799019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Программа по организации территориального общественного самоуправления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1,1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490517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Укрепление материально-технической базы местной администрации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352,4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2868627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Выполнение других обязательств органов местного самоуправления</a:t>
                      </a: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039020"/>
                  </a:ext>
                </a:extLst>
              </a:tr>
              <a:tr h="136655">
                <a:tc>
                  <a:txBody>
                    <a:bodyPr/>
                    <a:lstStyle/>
                    <a:p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Итого: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5758,7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4928,9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4922,1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85,5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99,9</a:t>
                      </a:r>
                      <a:endParaRPr lang="ru-RU" sz="10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100,0</a:t>
                      </a:r>
                      <a:endParaRPr lang="ru-RU" sz="10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101" marR="391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48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1196752"/>
            <a:ext cx="5583203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оборона»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в 2021 году на содержание инспектора ВУБ составили 245,3 тыс. руб., что на 2,3 тыс. руб. больше, чем в 2020 году. Данные расходы производились по факту поступивших субвенций из федерального бюджета. Исполнение в 2021 году составило 100,0 процентов.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331640" y="3707403"/>
            <a:ext cx="7272808" cy="3168352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безопасность и правоохранительная деятельность»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были произведены расходы в сумме 8,2 тыс. руб., исполнение составило 100 %, из них: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памяток о правилах поведения при ЧС 1,5 тыс. руб., в 2020 году по данному направлению расходовались средства на установку систем оповещения и видеонаблюдения в целях предотвращения ЧС – 292,8 тыс. руб.; 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памяток о безопасности на воде – 3,4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обеспечение первичных мер пожарной безопасности – 1,8 тыс. руб.;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изготовление информационных материалов по программам противодействия коррупции – 1,5 тыс. рублей.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</a:rPr>
              <a:t>	В 2021 году денежные средства бюджета Бородинского сельского поселения Приморско-Ахтарского района  расходовались по следующим направлениям:</a:t>
            </a: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4"/>
            <a:ext cx="8280920" cy="6346784"/>
          </a:xfrm>
          <a:prstGeom prst="ellipse">
            <a:avLst/>
          </a:prstGeom>
          <a:gradFill>
            <a:gsLst>
              <a:gs pos="53000">
                <a:schemeClr val="accent2">
                  <a:lumMod val="60000"/>
                  <a:lumOff val="4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разделу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«Национальная экономика»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были запланированы расходы в сумме 2166,0 тыс. рублей. Исполнение составило 1577,1 тыс. рублей, или 72,8 процента.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подразделу «Дорожное хозяйство (дорожные фонды)» было запланировано 2164,5 тыс. рублей, исполнение составило 1575,6 тыс. рублей (72,8 %), в том числе: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ремонт и содержание автомобильных дорог – 1440,3 тыс. руб. (исполнение 71,0%);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 приобретение и установку дорожных знаков – 135,3 тыс. рублей (исполнение 100,0%).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По данному направлению сложилось низкое исполнение, так как при исполнении заключенных контрактов на текущий ремонт и содержание автомобильных дорог местного значения оплата работ производилась «по факту» на основании актов выполненных работ.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Также необходимо отметить, что	формирование проектно-сметной документации на капитальный ремонт автомобильных дорог местного значения, а также непосредственно выполнение работ по капитальному ремонту требует значительных финансовых затрат.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Так, остаток денежных средств дорожного фонда 2021 года будет направлен на увеличение бюджетных ассигнований дорожного фонда в очередном финансовом году, на разработку проектно-сметной документации по капитальному ремонту дорог и обеспечение </a:t>
            </a: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софинансирования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участия в государственной программе Краснодарского края «Развитие сети автомобильных дорог Краснодарского края» в 2022 году.  </a:t>
            </a:r>
          </a:p>
          <a:p>
            <a:pPr indent="450215" algn="ctr"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подразделу «Другие вопросы в области национальной экономики» были запланированы расходы в сумме – 1,5 тыс. рублей на изготовление информационных материалов для субъектов малого и среднего предпринимательства. Исполнение составило 100 %.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455</TotalTime>
  <Words>1807</Words>
  <Application>Microsoft Office PowerPoint</Application>
  <PresentationFormat>Экран (4:3)</PresentationFormat>
  <Paragraphs>192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2021 год утвержден решением Совета  Бородинского сельского поселения Приморско-Ахтарского района  от 15 декабря 2020 года № 65 «О бюджете Бородинского сельского поселения Приморско-Ахтарского района на 2021 год»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2021 году исполнен в сумме 12021,3 тыс. руб. при плановом значении 12618,1 тыс. рублей или на 95,3 %.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2021 году денежные средства бюджета Бородинского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admin-bsp@mail.ru</cp:lastModifiedBy>
  <cp:revision>50</cp:revision>
  <dcterms:modified xsi:type="dcterms:W3CDTF">2022-07-12T05:56:58Z</dcterms:modified>
  <cp:contentStatus/>
</cp:coreProperties>
</file>