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0B2-45AD-BEF7-5CF5FA842FD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0B2-45AD-BEF7-5CF5FA842FD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0B2-45AD-BEF7-5CF5FA842FD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20B2-45AD-BEF7-5CF5FA842FD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20B2-45AD-BEF7-5CF5FA842FD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20B2-45AD-BEF7-5CF5FA842FD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6-20B2-45AD-BEF7-5CF5FA842FD6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20B2-45AD-BEF7-5CF5FA842FD6}"/>
              </c:ext>
            </c:extLst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B2-45AD-BEF7-5CF5FA842FD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1405</c:v>
                </c:pt>
                <c:pt idx="1">
                  <c:v>1552.2</c:v>
                </c:pt>
                <c:pt idx="2">
                  <c:v>59.5</c:v>
                </c:pt>
                <c:pt idx="3">
                  <c:v>712.9</c:v>
                </c:pt>
                <c:pt idx="4">
                  <c:v>3741.4</c:v>
                </c:pt>
                <c:pt idx="5">
                  <c:v>96.2</c:v>
                </c:pt>
                <c:pt idx="6">
                  <c:v>13</c:v>
                </c:pt>
                <c:pt idx="7">
                  <c:v>50.8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B2-45AD-BEF7-5CF5FA842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6206733229340225E-2"/>
                  <c:y val="-2.011704581843847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3B-4A4A-8E68-B60F002F0E55}"/>
                </c:ext>
              </c:extLst>
            </c:dLbl>
            <c:dLbl>
              <c:idx val="3"/>
              <c:layout>
                <c:manualLayout>
                  <c:x val="1.1506672497835444E-2"/>
                  <c:y val="-2.65432925753347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3B-4A4A-8E68-B60F002F0E55}"/>
                </c:ext>
              </c:extLst>
            </c:dLbl>
            <c:dLbl>
              <c:idx val="4"/>
              <c:layout>
                <c:manualLayout>
                  <c:x val="6.2335002416866007E-3"/>
                  <c:y val="-6.11472908238953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3B-4A4A-8E68-B60F002F0E55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3703</c:v>
                </c:pt>
                <c:pt idx="1">
                  <c:v>79373.5</c:v>
                </c:pt>
                <c:pt idx="2">
                  <c:v>246.8</c:v>
                </c:pt>
                <c:pt idx="3">
                  <c:v>4000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CE-4752-819C-0C24982B9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8E-2"/>
          <c:y val="0.17801155996912024"/>
          <c:w val="0.44293892828064857"/>
          <c:h val="0.718316020442173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1-1F02-4EF8-ACA2-C0B942C99CE8}"/>
              </c:ext>
            </c:extLst>
          </c:dPt>
          <c:dLbls>
            <c:dLbl>
              <c:idx val="0"/>
              <c:layout>
                <c:manualLayout>
                  <c:x val="-1.5395832290351961E-2"/>
                  <c:y val="-1.784933440443938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2E-4CB2-8D01-C47B5D764A8A}"/>
                </c:ext>
              </c:extLst>
            </c:dLbl>
            <c:dLbl>
              <c:idx val="1"/>
              <c:layout>
                <c:manualLayout>
                  <c:x val="-1.9520219785817788E-2"/>
                  <c:y val="-9.8725141650927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CB-4D2A-BBB9-B6C985F7A01C}"/>
                </c:ext>
              </c:extLst>
            </c:dLbl>
            <c:dLbl>
              <c:idx val="2"/>
              <c:layout>
                <c:manualLayout>
                  <c:x val="2.0516431677474099E-2"/>
                  <c:y val="-3.31166907380661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CB-4D2A-BBB9-B6C985F7A01C}"/>
                </c:ext>
              </c:extLst>
            </c:dLbl>
            <c:dLbl>
              <c:idx val="3"/>
              <c:layout>
                <c:manualLayout>
                  <c:x val="6.2370286053560495E-3"/>
                  <c:y val="1.96728497403422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2E-4CB2-8D01-C47B5D764A8A}"/>
                </c:ext>
              </c:extLst>
            </c:dLbl>
            <c:dLbl>
              <c:idx val="4"/>
              <c:layout>
                <c:manualLayout>
                  <c:x val="4.7284054549462738E-2"/>
                  <c:y val="-7.025394614273627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2E-4CB2-8D01-C47B5D764A8A}"/>
                </c:ext>
              </c:extLst>
            </c:dLbl>
            <c:dLbl>
              <c:idx val="5"/>
              <c:layout>
                <c:manualLayout>
                  <c:x val="2.6411581967796249E-2"/>
                  <c:y val="1.9321749150379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02-4EF8-ACA2-C0B942C99CE8}"/>
                </c:ext>
              </c:extLst>
            </c:dLbl>
            <c:dLbl>
              <c:idx val="7"/>
              <c:layout>
                <c:manualLayout>
                  <c:x val="-6.134926218399863E-2"/>
                  <c:y val="1.35668686385273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CB-4D2A-BBB9-B6C985F7A01C}"/>
                </c:ext>
              </c:extLst>
            </c:dLbl>
            <c:dLbl>
              <c:idx val="8"/>
              <c:layout>
                <c:manualLayout>
                  <c:x val="5.7518775860448653E-3"/>
                  <c:y val="-4.99518928096308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CB-4D2A-BBB9-B6C985F7A01C}"/>
                </c:ext>
              </c:extLst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CB-4D2A-BBB9-B6C985F7A01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5758.7</c:v>
                </c:pt>
                <c:pt idx="1">
                  <c:v>243</c:v>
                </c:pt>
                <c:pt idx="2">
                  <c:v>298.5</c:v>
                </c:pt>
                <c:pt idx="3">
                  <c:v>1059.5999999999999</c:v>
                </c:pt>
                <c:pt idx="4">
                  <c:v>3879</c:v>
                </c:pt>
                <c:pt idx="5">
                  <c:v>18</c:v>
                </c:pt>
                <c:pt idx="6">
                  <c:v>91210.6</c:v>
                </c:pt>
                <c:pt idx="7">
                  <c:v>17.7</c:v>
                </c:pt>
                <c:pt idx="8">
                  <c:v>219.5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CB-4D2A-BBB9-B6C985F7A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7435594762975053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21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/>
              <a:t>АДМИНИСТРАЦИЯ</a:t>
            </a:r>
            <a:br>
              <a:rPr lang="ru-RU" sz="2000" b="1" dirty="0"/>
            </a:br>
            <a:r>
              <a:rPr lang="ru-RU" sz="2000" b="1" dirty="0"/>
              <a:t>БОРОДИНСКОГО СЕЛЬСКОГО ПОСЕЛЕНИЯ</a:t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за 2020 год</a:t>
            </a: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3528" y="34544"/>
            <a:ext cx="8280920" cy="5986743"/>
          </a:xfrm>
          <a:prstGeom prst="ellipse">
            <a:avLst/>
          </a:prstGeom>
          <a:gradFill>
            <a:gsLst>
              <a:gs pos="96000">
                <a:schemeClr val="accent5">
                  <a:lumMod val="20000"/>
                  <a:lumOff val="8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по разделу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«Жилищно-коммунальное хозяйство»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были запланированы в сумме 3879,3 тыс. рублей. Исполнение составило 3879,0 тыс. руб., или 100 %, в том числе: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ремонт водопроводных сетей и водонапорных башен, приобретение насосов 521,4 тыс. руб.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оплату уличного освещения – 105,4 тыс. руб.; 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организацию и содержанию мест захоронения – 199,9 тыс. рублей;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сбор и вывоз ТКО – 38,7 тыс. рублей;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прочие работы и услуги – 2957,4 тыс. рублей, выкос сорной растительности, уборка несанкционированных свалок, уборка прибрежной полосы в х. Морозовский и территории ст. Бородинской, спил и обрезка аварийных деревьев, благоустройство общественных территорий, в том числе благоустройство детских игровых площадок, установка уличных тренажеров в населенных пунктах сельского поселения, текущий ремонт памятника погибшим в боях за Родину времен ВОВ, текущий ремонт скульптуры Ленина и Горького;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реализацию муниципальной программы «Формирование комфортной городской среды на 2020-2024 годы на территории Бородинского сельского поселения Приморско-Ахтарского района» 56,2 тыс. руб., на уточнение расчетов проектно-сметной и рабочей документации благоустройства парка в ст. Бородинской, прохождение экспертизы по проверке достоверности сметной стоимости.</a:t>
            </a:r>
          </a:p>
        </p:txBody>
      </p:sp>
    </p:spTree>
    <p:extLst>
      <p:ext uri="{BB962C8B-B14F-4D97-AF65-F5344CB8AC3E}">
        <p14:creationId xmlns:p14="http://schemas.microsoft.com/office/powerpoint/2010/main" val="56829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8208912" cy="1584176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  <a:tabLst>
                <a:tab pos="561975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«Образование»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исполнение расходов в 2020 году составило 18,0 тыс. руб. на реализацию мероприятий муниципальной программы «Молодежь Бородинского сельского поселения Приморско-Ахтарского района», а именно на оплату услуг координатора по работе с молодежью. План выполнен на 100 %.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395536" y="2204864"/>
            <a:ext cx="8208912" cy="1584176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«Физическая культура и спорт»</a:t>
            </a:r>
            <a:r>
              <a:rPr lang="ru-RU" sz="1400" dirty="0">
                <a:latin typeface="Times New Roman"/>
                <a:ea typeface="Times New Roman"/>
              </a:rPr>
              <a:t> составили 17,7 тыс. руб. или 100 % к годовому плану на реализацию мероприятий муниципальной программы «Развитие физической культуры в Бородинском сельском поселении Приморско-Ахтарского района».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395536" y="4077073"/>
            <a:ext cx="8208912" cy="1728192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«Средства массовой информации»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составили 219,5 тыс. рублей, или 100 % к плану на реализацию мероприятий муниципальной программы «Информационное обслуживание деятельности администрации и Совета Бородинского сельского поселения Приморско-Ахтарского района».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8640960" cy="57606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«Культура, кинематография»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были запланированы расходы в сумме 91222,7 тыс. рублей. Исполнение составило 91210,6 тыс. руб. или 100%., в том числе по учреждениям: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МКУ «СДК ст. Бородинской» в сумме – 2379,4 тыс. руб.;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МКУК «Бородинская ПБ» в сумме – 601,3 тыс. рублей.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Расходование бюджетных средств осуществлялось в рамках муниципальной программы «Развитие культуры Бородинского сельского поселения Приморско-Ахтарского района» по следующим видам расходов: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оплата труда работникам культуры, с учетом предусмотренных бюджетных ассигнований на повышение средней заработной платы работников муниципальных учреждений культуры Бородинского сельского поселения Приморско-Ахтарского района до 100 процентов от средней заработной платы наемных работников в организациях, у индивидуальных предпринимателей и физических лиц в Краснодарском крае;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закупка товаров работ и услуг, в том числе оплату коммунальных услуг, услуг связи, приобретение и установку пластиковых окон в здании СК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х.Морозовский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приобретение сценических костюмов, приобретение художественной литературы и оформление подписки на печатные и периодические издания для поселенческой библиотеки. На приобретение сценической обуви и поощрение лучшего работника культуры за счет средств краевого и местного бюджета в сумме 210,0 тыс. руб.;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оплата имущественных налогов и прочие расходы;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расходы на закупку товаров для проведения праздничных мероприятий;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приобретение в муниципальную собственность здания Сельского дома культуры в ст. Бородинской Приморско-Ахтарского района в сумме 84229,9 тыс. руб. в рамках подпрограммы «Развитие общественной инфраструктуры муниципального значения» государственной программы Краснодарского края «Социально-экономическое и инновационное развитие Краснодарского края», утвержденным постановлением главы администрации (губернатора) Краснодарского края от 5 октября 2015 г. № 943 на условиях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софинансирования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краевым бюджетом;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укрепление материально-технической базы нового здания Сельского дома культуры в ст. Бородинской Приморско-Ахтарского района в сумме 4000,0 тыс. рублей.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Бородинского сельского поселения Приморско-Ахтарского района от 12 декабря 2019 года № 15 «О бюджете Бородинского сельского поселения Приморско-Ахтарского района на 2020 год» дефицит бюджета планировался в сумме – 0,0 тыс. рублей, в связи с внесенными изменениями в решение о бюджете в течение года, был утвержден дефицит бюджета Бородинского сельского поселения Приморско-Ахтарского района в сумме – 8648,6 тыс. рублей.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Погашение дефицита бюджета Бородинского сельского поселения Приморско-Ахтарского района планировалось производить за счет изменения остатков средств на счетах по учету средств бюджета Бородинского сельского поселения.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Также источником внутреннего финансирования дефицита бюджета стал бюджетный кредит, привлеченный в сумме 750,0 тыс. рублей из бюджета муниципального образования Приморско-Ахтарский район.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результате исполнения бюджета за 2020 год сложился дефицит бюджета в сумме – 7707,0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Бюджет Бородинского сельского поселения Приморско-Ахтарского района на 2020 год утвержден решением Совета  Бородинского сельского поселения Приморско-Ахтарского района  от 12 декабря 2019 года № 15 «О бюджете Бородинского сельского поселения Приморско-Ахтарского района на 2020 год».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бюджета: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95D38F-01C6-0643-6330-A19C3C8DE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950208"/>
            <a:ext cx="6264696" cy="210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B326E906-CF6B-C721-B27F-794E1B1D0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692696"/>
            <a:ext cx="6912768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191214"/>
              </p:ext>
            </p:extLst>
          </p:nvPr>
        </p:nvGraphicFramePr>
        <p:xfrm>
          <a:off x="0" y="548680"/>
          <a:ext cx="903649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921265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/>
              </a:rPr>
              <a:t>	Бюджет Бородинского сельского поселения Приморско-Ахтарского района по расходам в 2020 году исполнен в сумме 102704,6 тыс. руб. при плановом значении 103544,5 тыс. рублей или на 99,2 %.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991830"/>
              </p:ext>
            </p:extLst>
          </p:nvPr>
        </p:nvGraphicFramePr>
        <p:xfrm>
          <a:off x="0" y="1196752"/>
          <a:ext cx="91085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805B6D5-FCC0-5F49-4486-0DFFFF8A9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1640" y="652534"/>
            <a:ext cx="6336704" cy="608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1196752"/>
            <a:ext cx="5583203" cy="31683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«Национальная оборона»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в 2020 году на содержание инспектора ВУБ составили 243,0 тыс. руб., что на 27,9 тыс. руб. больше, чем в 2019 году. Данные расходы производились по факту поступивших субвенций из федерального бюджета. Исполнение в 2020 году составило 100,0 %.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331640" y="3689648"/>
            <a:ext cx="7272808" cy="31683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«Национальная безопасность и правоохранительная деятельность»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 произведены расходы в сумме 298,5 тыс. руб., исполнение составило 100 %, из них: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установку систем оповещения и видеонаблюдения в целях предотвращения ЧС – 292,8 тыс. руб.; 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памяток о безопасности на воде – 1,6 тыс. руб.;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обеспечение первичных мер пожарной безопасности - 2,6 тыс. руб.;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информационных материалов по программам противодействия коррупции – 1,5 тыс. рублей.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>
                <a:solidFill>
                  <a:srgbClr val="7030A0"/>
                </a:solidFill>
              </a:rPr>
              <a:t>	В 2020 году денежные средства бюджета Бородинского сельского поселения Приморско-Ахтарского района  расходовались по следующим направлениям: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3528" y="34544"/>
            <a:ext cx="8280920" cy="6346784"/>
          </a:xfrm>
          <a:prstGeom prst="ellipse">
            <a:avLst/>
          </a:prstGeom>
          <a:gradFill>
            <a:gsLst>
              <a:gs pos="5300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«Национальная экономика»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 запланированы расходы в сумме 1886,1 тыс. рублей. Исполнение составило 1059,6 тыс. рублей, или   56,2 %.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подразделу «Дорожное хозяйство (дорожные фонды)» было запланировано 1884,6 тыс. рублей, исполнение составило 1058,1 тыс. рублей (56,1 %), в том числе: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ремонт и содержание автомобильных дорог – 1036,4 тыс. руб.;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приобретение и установку дорожных знаков – 21,7 тыс. рублей.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состоянию на 1 января 2021 года, в рамках муниципальной программы Бородинского сельского поселения Приморско-Ахтарского района «Развитие Бородинского сельского поселения Приморско-Ахтарского района в сфере строительства, архитектуры и дорожного хозяйства» расход бюджетных средств дорожного фонда составил 1058,1 тыс. руб. при плановых назначениях 1884,6 тыс. руб. (исполнение составило 56,1%).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При исполнении заключенных контрактов на текущий ремонт и содержание автомобильных дорог местного значения оплата работ производилась «по факту» на основании актов выполненных работ.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Низкое исполнение по муниципальной программе «Развитие Бородинского сельского поселения Приморско-Ахтарского района в сфере строительства, архитектуры и дорожного хозяйства» также обусловлено распространением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короновирусной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инфекции, введением режима повышенной готовности на территории Краснодарского края (постановление главы администрации (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гебернатора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Краснодарского края от 13 марта 2020 г. № 129 «О введении режима повышенной готовности на территории Краснодарского края и мерах по предотвращению распространения новой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короновирусной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(COVID-2019)», от 31 марта 2020 г. № 185 «О введении ограничительных мероприятий (карантина) на территории Краснодарского края»), в данный период заключение контрактов, осуществление закупок товаров, работ и услуг не предоставлялось возможным.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409</TotalTime>
  <Words>1358</Words>
  <Application>Microsoft Office PowerPoint</Application>
  <PresentationFormat>Экран (4:3)</PresentationFormat>
  <Paragraphs>69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АДМИНИСТРАЦИЯ БОРОДИНСКОГО СЕЛЬСКОГО ПОСЕЛЕНИЯ ПРИМОРСКО-АХТАРСКОГО РАЙОНА  </vt:lpstr>
      <vt:lpstr> Бюджет Бородинского сельского поселения Приморско-Ахтарского района на 2020 год утвержден решением Совета  Бородинского сельского поселения Приморско-Ахтарского района  от 12 декабря 2019 года № 15 «О бюджете Бородинского сельского поселения Приморско-Ахтарского района на 2020 год».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Бородинского сельского поселения Приморско-Ахтарского района по расходам в 2020 году исполнен в сумме 102704,6 тыс. руб. при плановом значении 103544,5 тыс. рублей или на 99,2 %.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2020 году денежные средства бюджета Бородинского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admin-bsp@mail.ru</cp:lastModifiedBy>
  <cp:revision>47</cp:revision>
  <dcterms:modified xsi:type="dcterms:W3CDTF">2022-07-11T13:21:34Z</dcterms:modified>
  <cp:contentStatus/>
</cp:coreProperties>
</file>