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402197649213E-3"/>
          <c:y val="0.2809603842467116"/>
          <c:w val="0.44325978237686303"/>
          <c:h val="0.48934937461729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0B2-45AD-BEF7-5CF5FA842FD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0B2-45AD-BEF7-5CF5FA842FD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0B2-45AD-BEF7-5CF5FA842FD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20B2-45AD-BEF7-5CF5FA842FD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20B2-45AD-BEF7-5CF5FA842FD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20B2-45AD-BEF7-5CF5FA842FD6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6-20B2-45AD-BEF7-5CF5FA842FD6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7-20B2-45AD-BEF7-5CF5FA842FD6}"/>
              </c:ext>
            </c:extLst>
          </c:dPt>
          <c:dLbls>
            <c:dLbl>
              <c:idx val="0"/>
              <c:layout>
                <c:manualLayout>
                  <c:x val="-3.9610683844966937E-2"/>
                  <c:y val="5.3123280813510677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B2-45AD-BEF7-5CF5FA842FD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Доходы от части прибыли МУП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1284.0999999999999</c:v>
                </c:pt>
                <c:pt idx="1">
                  <c:v>1595.4</c:v>
                </c:pt>
                <c:pt idx="2">
                  <c:v>11.4</c:v>
                </c:pt>
                <c:pt idx="3">
                  <c:v>428.6</c:v>
                </c:pt>
                <c:pt idx="4">
                  <c:v>4119.5</c:v>
                </c:pt>
                <c:pt idx="5">
                  <c:v>150.19999999999999</c:v>
                </c:pt>
                <c:pt idx="6">
                  <c:v>0</c:v>
                </c:pt>
                <c:pt idx="7">
                  <c:v>32.5</c:v>
                </c:pt>
                <c:pt idx="8">
                  <c:v>0</c:v>
                </c:pt>
                <c:pt idx="9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B2-45AD-BEF7-5CF5FA842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390868948678387"/>
          <c:y val="1.2749587395242564E-2"/>
          <c:w val="0.54609131051321613"/>
          <c:h val="0.98725044762468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8708083310168E-2"/>
          <c:y val="7.0547716920342188E-2"/>
          <c:w val="0.42531784443881787"/>
          <c:h val="0.553889437121365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Субсидии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Прочие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3868.6</c:v>
                </c:pt>
                <c:pt idx="1">
                  <c:v>1407.9</c:v>
                </c:pt>
                <c:pt idx="2">
                  <c:v>218.9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CE-4752-819C-0C24982B9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6466938069800506"/>
          <c:y val="0.10718204513224021"/>
          <c:w val="0.52689814724645478"/>
          <c:h val="0.78563574635498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25245858156288E-2"/>
          <c:y val="0.10113263768413196"/>
          <c:w val="0.44293892828064857"/>
          <c:h val="0.7183160204421731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6"/>
            <c:bubble3D val="0"/>
            <c:explosion val="2"/>
            <c:extLst>
              <c:ext xmlns:c16="http://schemas.microsoft.com/office/drawing/2014/chart" uri="{C3380CC4-5D6E-409C-BE32-E72D297353CC}">
                <c16:uniqueId val="{00000001-1F02-4EF8-ACA2-C0B942C99CE8}"/>
              </c:ext>
            </c:extLst>
          </c:dPt>
          <c:dLbls>
            <c:dLbl>
              <c:idx val="1"/>
              <c:layout>
                <c:manualLayout>
                  <c:x val="1.8125918372545041E-2"/>
                  <c:y val="-1.62445400803420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CB-4D2A-BBB9-B6C985F7A01C}"/>
                </c:ext>
              </c:extLst>
            </c:dLbl>
            <c:dLbl>
              <c:idx val="2"/>
              <c:layout>
                <c:manualLayout>
                  <c:x val="-1.0158199414525152E-2"/>
                  <c:y val="7.15191002169349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CB-4D2A-BBB9-B6C985F7A01C}"/>
                </c:ext>
              </c:extLst>
            </c:dLbl>
            <c:dLbl>
              <c:idx val="5"/>
              <c:layout>
                <c:manualLayout>
                  <c:x val="-8.014488438496596E-5"/>
                  <c:y val="-8.695205518475154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02-4EF8-ACA2-C0B942C99CE8}"/>
                </c:ext>
              </c:extLst>
            </c:dLbl>
            <c:dLbl>
              <c:idx val="7"/>
              <c:layout>
                <c:manualLayout>
                  <c:x val="-4.8800549464544367E-2"/>
                  <c:y val="-1.13057238654394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CB-4D2A-BBB9-B6C985F7A01C}"/>
                </c:ext>
              </c:extLst>
            </c:dLbl>
            <c:dLbl>
              <c:idx val="8"/>
              <c:layout>
                <c:manualLayout>
                  <c:x val="4.8975221397498422E-2"/>
                  <c:y val="-2.42923507074712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CB-4D2A-BBB9-B6C985F7A01C}"/>
                </c:ext>
              </c:extLst>
            </c:dLbl>
            <c:dLbl>
              <c:idx val="9"/>
              <c:layout>
                <c:manualLayout>
                  <c:x val="6.2743563597271304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CB-4D2A-BBB9-B6C985F7A01C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10229.799999999999</c:v>
                </c:pt>
                <c:pt idx="1">
                  <c:v>215.1</c:v>
                </c:pt>
                <c:pt idx="2">
                  <c:v>15.8</c:v>
                </c:pt>
                <c:pt idx="3">
                  <c:v>3332</c:v>
                </c:pt>
                <c:pt idx="4">
                  <c:v>7289</c:v>
                </c:pt>
                <c:pt idx="5">
                  <c:v>60</c:v>
                </c:pt>
                <c:pt idx="6">
                  <c:v>3388.8</c:v>
                </c:pt>
                <c:pt idx="7">
                  <c:v>53.1</c:v>
                </c:pt>
                <c:pt idx="8">
                  <c:v>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CB-4D2A-BBB9-B6C985F7A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6975200318295957"/>
          <c:y val="1.2077239955794383E-2"/>
          <c:w val="0.5288536954037677"/>
          <c:h val="0.987922760044205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3A787-AF42-4F96-AEB5-B076860AF816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88E66-756C-4A14-BC98-69E0CA67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8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88E66-756C-4A14-BC98-69E0CA6783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50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88E66-756C-4A14-BC98-69E0CA67832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21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/>
              <a:t>АДМИНИСТРАЦИЯ</a:t>
            </a:r>
            <a:br>
              <a:rPr lang="ru-RU" sz="2000" b="1" dirty="0"/>
            </a:br>
            <a:r>
              <a:rPr lang="ru-RU" sz="2000" b="1" dirty="0"/>
              <a:t>БОРОДИНСКОГО СЕЛЬСКОГО ПОСЕЛЕНИЯ</a:t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Отчет об исполнении бюджета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Бородинского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за 2019 год</a:t>
            </a:r>
          </a:p>
        </p:txBody>
      </p:sp>
      <p:pic>
        <p:nvPicPr>
          <p:cNvPr id="1027" name="Picture 3" descr="C:\Documents and Settings\Волошина\Рабочий стол\Бородинское СП герб и фла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t="10999" r="24492" b="50000"/>
          <a:stretch/>
        </p:blipFill>
        <p:spPr bwMode="auto">
          <a:xfrm>
            <a:off x="4067944" y="188641"/>
            <a:ext cx="875814" cy="95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395536" y="332656"/>
            <a:ext cx="8208912" cy="1584176"/>
          </a:xfrm>
          <a:prstGeom prst="cube">
            <a:avLst>
              <a:gd name="adj" fmla="val 479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  <a:tabLst>
                <a:tab pos="561975" algn="l"/>
              </a:tabLs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«Образование»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исполнение расходов в 2019 году составило 60,0 тыс. руб. на реализацию мероприятий муниципальной программы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«Молодежь Бородинского сельского поселения Приморско-Ахтарского района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», а именно на оплату услуг координатора по работе с молодежью. План выполнен на 100 %.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251520" y="2636912"/>
            <a:ext cx="4104456" cy="3672408"/>
          </a:xfrm>
          <a:prstGeom prst="cube">
            <a:avLst>
              <a:gd name="adj" fmla="val 458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по разделу </a:t>
            </a:r>
            <a:r>
              <a:rPr lang="ru-RU" sz="1400" b="1" dirty="0">
                <a:latin typeface="Times New Roman"/>
                <a:ea typeface="Times New Roman"/>
              </a:rPr>
              <a:t>«Физическая культура и спорт» </a:t>
            </a:r>
            <a:r>
              <a:rPr lang="ru-RU" sz="1400" dirty="0">
                <a:latin typeface="Times New Roman"/>
                <a:ea typeface="Times New Roman"/>
              </a:rPr>
              <a:t>составили 53,1 тыс. руб. или 100 % к годовому плану на реализацию мероприятий муниципальной программы «Развитие физической культуры в Бородинском сельском поселении Приморско-Ахтарского района». В 2018 г. расходы по данному направлению составили 208,8 тыс. рублей. Значительное снижение расходов связано с приобретением в 2018 г. спортивных уличных тренажеров.</a:t>
            </a:r>
            <a:endParaRPr lang="ru-RU" sz="1400" dirty="0"/>
          </a:p>
        </p:txBody>
      </p:sp>
      <p:sp>
        <p:nvSpPr>
          <p:cNvPr id="10" name="Куб 9"/>
          <p:cNvSpPr/>
          <p:nvPr/>
        </p:nvSpPr>
        <p:spPr>
          <a:xfrm>
            <a:off x="4572000" y="2636912"/>
            <a:ext cx="4032448" cy="3672408"/>
          </a:xfrm>
          <a:prstGeom prst="cube">
            <a:avLst>
              <a:gd name="adj" fmla="val 564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по разделу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«Средства массовой информации»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составили 270,0 тыс. рублей, или 100 % к плану на реализацию мероприятий муниципальной программы «Информационное обслуживание деятельности администрации и Совета Бородинского сельского поселения Приморско-Ахтарского района».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2018 г. расходы по данному направлению составили 171,0 тыс. рублей. Значительное увеличение расходов связано с большим объемом публикуемых материалов в периодических печатных изданиях.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95736" y="404664"/>
            <a:ext cx="5148572" cy="194693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/>
                <a:ea typeface="Times New Roman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«Культура, кинематография»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 запланированы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в сумме 3389,9 тыс. рублей. Исполнение составило 3388,8 тыс. руб. или 100%., в том числе по учреждениям: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МКУ «СДК ст. Бородинской» в сумме – 2726,7 тыс. руб.;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МКУК «Бородинская ПБ» в сумме – 662,1 тыс. рублей.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8668D1-F060-4562-BD96-3E88B0AF9A41}"/>
              </a:ext>
            </a:extLst>
          </p:cNvPr>
          <p:cNvSpPr txBox="1"/>
          <p:nvPr/>
        </p:nvSpPr>
        <p:spPr>
          <a:xfrm>
            <a:off x="611560" y="2492896"/>
            <a:ext cx="763284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Расходование бюджетных средств осуществлялось в рамках муниципальной программы «Развитие культуры Бородинского сельского поселения Приморско-Ахтарского района» по следующим видам расходов: 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оплата труда работникам культуры, с учетом предусмотренных бюджетных ассигнований на повышение средней заработной платы работников муниципальных учреждений культуры Бородинского сельского поселения Приморско-Ахтарского района до 100 процентов от средней заработной платы наемных работников в организациях, у индивидуальных предпринимателей и физических лиц в Краснодарском крае;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закупка товаров работ и услуг, в том числе оплату коммунальных услуг, услуг связи, приобретение и установку пластиковых окон в здании СК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х.Морозовский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приобретение сценических костюмов, приобретение художественной литературы и оформление подписки на печатные и периодические издания для поселенческой библиотеки;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оплата имущественных налогов и прочие расходы;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расходы на закупку товаров для проведения праздничных мероприятий.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	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0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Источники внутреннего финансирования дефицита бюджета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Решением Совета Бородинского сельского поселения Приморско-Ахтарского района от 13 декабря 2018 года № 250 «О бюджете Бородинского сельского поселения Приморско-Ахтарского района на 2019 год» дефицит бюджета планировался в сумме – 0,0 тыс. рублей, в связи с внесенными изменениями в решение о бюджете в течение года, был утвержден дефицит бюджета Бородинского сельского поселения Приморско-Ахтарского района в сумме – 12656,4 тыс. рублей.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Погашение дефицита бюджета Бородинского сельского поселения Приморско-Ахтарского района планировалось производить за счет изменения остатков средств на счетах по учету средств бюджета Бородинского сельского поселения.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результате исполнения бюджета за 2019 год сложился дефицит бюджета в сумме – 11677,6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Бюджет Бородинского сельского поселения Приморско-Ахтарского района на 2019 год утвержден решением Совета  Бородинского сельского поселения Приморско-Ахтарского района  от 13 декабря 2018 года № 250 «О бюджете Бородинского сельского поселения Приморско-Ахтарского района на 2019 год».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230180"/>
            <a:ext cx="4475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характеристики бюджета:</a:t>
            </a:r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074BC831-3A8B-418C-9ADF-307269A12D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997041"/>
          <a:ext cx="8229599" cy="17322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27248">
                  <a:extLst>
                    <a:ext uri="{9D8B030D-6E8A-4147-A177-3AD203B41FA5}">
                      <a16:colId xmlns:a16="http://schemas.microsoft.com/office/drawing/2014/main" val="2036527488"/>
                    </a:ext>
                  </a:extLst>
                </a:gridCol>
                <a:gridCol w="1008949">
                  <a:extLst>
                    <a:ext uri="{9D8B030D-6E8A-4147-A177-3AD203B41FA5}">
                      <a16:colId xmlns:a16="http://schemas.microsoft.com/office/drawing/2014/main" val="2373753688"/>
                    </a:ext>
                  </a:extLst>
                </a:gridCol>
                <a:gridCol w="1059972">
                  <a:extLst>
                    <a:ext uri="{9D8B030D-6E8A-4147-A177-3AD203B41FA5}">
                      <a16:colId xmlns:a16="http://schemas.microsoft.com/office/drawing/2014/main" val="107219917"/>
                    </a:ext>
                  </a:extLst>
                </a:gridCol>
                <a:gridCol w="1059972">
                  <a:extLst>
                    <a:ext uri="{9D8B030D-6E8A-4147-A177-3AD203B41FA5}">
                      <a16:colId xmlns:a16="http://schemas.microsoft.com/office/drawing/2014/main" val="727073627"/>
                    </a:ext>
                  </a:extLst>
                </a:gridCol>
                <a:gridCol w="1030346">
                  <a:extLst>
                    <a:ext uri="{9D8B030D-6E8A-4147-A177-3AD203B41FA5}">
                      <a16:colId xmlns:a16="http://schemas.microsoft.com/office/drawing/2014/main" val="3938656160"/>
                    </a:ext>
                  </a:extLst>
                </a:gridCol>
                <a:gridCol w="943112">
                  <a:extLst>
                    <a:ext uri="{9D8B030D-6E8A-4147-A177-3AD203B41FA5}">
                      <a16:colId xmlns:a16="http://schemas.microsoft.com/office/drawing/2014/main" val="2559527799"/>
                    </a:ext>
                  </a:extLst>
                </a:gridCol>
              </a:tblGrid>
              <a:tr h="2692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 г. 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9337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232829"/>
                  </a:ext>
                </a:extLst>
              </a:tr>
              <a:tr h="427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к плану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016336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Налоговые и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7863,9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6738,8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7680,6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849639"/>
                  </a:ext>
                </a:extLst>
              </a:tr>
              <a:tr h="101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5016,8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5770,2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5495,4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194928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 доходов: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12880,7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12509,0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13176,0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444313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16034,0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25165,4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24853,6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96646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Дефицит (-), профицит (+)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-3153,3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-12656,4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-11677,6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56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FFAA660-AF08-43B9-85FE-C70F47E34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333483"/>
              </p:ext>
            </p:extLst>
          </p:nvPr>
        </p:nvGraphicFramePr>
        <p:xfrm>
          <a:off x="457200" y="692696"/>
          <a:ext cx="8003231" cy="5881391"/>
        </p:xfrm>
        <a:graphic>
          <a:graphicData uri="http://schemas.openxmlformats.org/drawingml/2006/table">
            <a:tbl>
              <a:tblPr/>
              <a:tblGrid>
                <a:gridCol w="3416104">
                  <a:extLst>
                    <a:ext uri="{9D8B030D-6E8A-4147-A177-3AD203B41FA5}">
                      <a16:colId xmlns:a16="http://schemas.microsoft.com/office/drawing/2014/main" val="2905186362"/>
                    </a:ext>
                  </a:extLst>
                </a:gridCol>
                <a:gridCol w="944774">
                  <a:extLst>
                    <a:ext uri="{9D8B030D-6E8A-4147-A177-3AD203B41FA5}">
                      <a16:colId xmlns:a16="http://schemas.microsoft.com/office/drawing/2014/main" val="3372363894"/>
                    </a:ext>
                  </a:extLst>
                </a:gridCol>
                <a:gridCol w="996984">
                  <a:extLst>
                    <a:ext uri="{9D8B030D-6E8A-4147-A177-3AD203B41FA5}">
                      <a16:colId xmlns:a16="http://schemas.microsoft.com/office/drawing/2014/main" val="4215214612"/>
                    </a:ext>
                  </a:extLst>
                </a:gridCol>
                <a:gridCol w="972952">
                  <a:extLst>
                    <a:ext uri="{9D8B030D-6E8A-4147-A177-3AD203B41FA5}">
                      <a16:colId xmlns:a16="http://schemas.microsoft.com/office/drawing/2014/main" val="2299035350"/>
                    </a:ext>
                  </a:extLst>
                </a:gridCol>
                <a:gridCol w="849469">
                  <a:extLst>
                    <a:ext uri="{9D8B030D-6E8A-4147-A177-3AD203B41FA5}">
                      <a16:colId xmlns:a16="http://schemas.microsoft.com/office/drawing/2014/main" val="465017241"/>
                    </a:ext>
                  </a:extLst>
                </a:gridCol>
                <a:gridCol w="822948">
                  <a:extLst>
                    <a:ext uri="{9D8B030D-6E8A-4147-A177-3AD203B41FA5}">
                      <a16:colId xmlns:a16="http://schemas.microsoft.com/office/drawing/2014/main" val="1544032984"/>
                    </a:ext>
                  </a:extLst>
                </a:gridCol>
              </a:tblGrid>
              <a:tr h="161036">
                <a:tc rowSpan="2"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 </a:t>
                      </a:r>
                    </a:p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811499"/>
                  </a:ext>
                </a:extLst>
              </a:tr>
              <a:tr h="384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к 2018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к плану 2019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718679"/>
                  </a:ext>
                </a:extLst>
              </a:tr>
              <a:tr h="270868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бюджета - ВСЕГО: </a:t>
                      </a:r>
                    </a:p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12880,7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12509,0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13176,0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868221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7863,9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6738,8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7680,6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314866"/>
                  </a:ext>
                </a:extLst>
              </a:tr>
              <a:tr h="139693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1256,5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1200,0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1284,1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789499"/>
                  </a:ext>
                </a:extLst>
              </a:tr>
              <a:tr h="384159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1384,9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1192,7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1595,4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133,8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331720"/>
                  </a:ext>
                </a:extLst>
              </a:tr>
              <a:tr h="139693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53,9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682986"/>
                  </a:ext>
                </a:extLst>
              </a:tr>
              <a:tr h="155700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363,5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425,0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428,6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800135"/>
                  </a:ext>
                </a:extLst>
              </a:tr>
              <a:tr h="139693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3718,8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3670,0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4119,5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883756"/>
                  </a:ext>
                </a:extLst>
              </a:tr>
              <a:tr h="640263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64,4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149,7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150,2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233,2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927076"/>
                  </a:ext>
                </a:extLst>
              </a:tr>
              <a:tr h="384159">
                <a:tc>
                  <a:txBody>
                    <a:bodyPr/>
                    <a:lstStyle/>
                    <a:p>
                      <a:pPr marL="36195"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перечисления части прибыли государственных и муниципальных унитарных предприятий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57532"/>
                  </a:ext>
                </a:extLst>
              </a:tr>
              <a:tr h="384159">
                <a:tc>
                  <a:txBody>
                    <a:bodyPr/>
                    <a:lstStyle/>
                    <a:p>
                      <a:pPr marL="36195"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31,3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32,5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264,2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562022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1003,6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102959"/>
                  </a:ext>
                </a:extLst>
              </a:tr>
              <a:tr h="188199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58,8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58,9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2945,0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286421"/>
                  </a:ext>
                </a:extLst>
              </a:tr>
              <a:tr h="211966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5016,8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5770,2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5495,4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594781"/>
                  </a:ext>
                </a:extLst>
              </a:tr>
              <a:tr h="384159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2703,8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3868,6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3868,6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143,1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612232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Субсидии бюджетам сельских поселений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2108,1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1676,1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1407,9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045737"/>
                  </a:ext>
                </a:extLst>
              </a:tr>
              <a:tr h="256105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Субвенции бюджетам сельских поселений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204,9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225,5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218,9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703466"/>
                  </a:ext>
                </a:extLst>
              </a:tr>
              <a:tr h="768317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бюджетов сельских поселений от возврата остатков субсидий, субвенций и иных межбюджетных трансфертов, имеющих целевое назначение, прошлых лет из бюджетов муниципальных районов</a:t>
                      </a:r>
                    </a:p>
                  </a:txBody>
                  <a:tcPr marL="41263" marR="4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263" marR="412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395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Структура налоговых и неналоговых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602972"/>
              </p:ext>
            </p:extLst>
          </p:nvPr>
        </p:nvGraphicFramePr>
        <p:xfrm>
          <a:off x="0" y="548680"/>
          <a:ext cx="903649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Структура безвозмездных поступлений бюджета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194158"/>
              </p:ext>
            </p:extLst>
          </p:nvPr>
        </p:nvGraphicFramePr>
        <p:xfrm>
          <a:off x="0" y="548680"/>
          <a:ext cx="90364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655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dirty="0">
                <a:solidFill>
                  <a:schemeClr val="tx1"/>
                </a:solidFill>
                <a:effectLst/>
              </a:rPr>
              <a:t>	Бюджет Бородинского сельского поселения Приморско-Ахтарского района по расходам в 2019 году исполнен в сумме 24853,6 тыс. руб. при плановом значении 25165,4 тыс. рублей или на 98,8 %.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305580"/>
              </p:ext>
            </p:extLst>
          </p:nvPr>
        </p:nvGraphicFramePr>
        <p:xfrm>
          <a:off x="0" y="1196752"/>
          <a:ext cx="910850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967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«Общегосударственные вопросы»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7017747-A386-4BBA-94C1-600E96FA01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391056"/>
              </p:ext>
            </p:extLst>
          </p:nvPr>
        </p:nvGraphicFramePr>
        <p:xfrm>
          <a:off x="467544" y="836712"/>
          <a:ext cx="8136904" cy="58737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31901">
                  <a:extLst>
                    <a:ext uri="{9D8B030D-6E8A-4147-A177-3AD203B41FA5}">
                      <a16:colId xmlns:a16="http://schemas.microsoft.com/office/drawing/2014/main" val="2205172248"/>
                    </a:ext>
                  </a:extLst>
                </a:gridCol>
                <a:gridCol w="816600">
                  <a:extLst>
                    <a:ext uri="{9D8B030D-6E8A-4147-A177-3AD203B41FA5}">
                      <a16:colId xmlns:a16="http://schemas.microsoft.com/office/drawing/2014/main" val="4058153274"/>
                    </a:ext>
                  </a:extLst>
                </a:gridCol>
                <a:gridCol w="828242">
                  <a:extLst>
                    <a:ext uri="{9D8B030D-6E8A-4147-A177-3AD203B41FA5}">
                      <a16:colId xmlns:a16="http://schemas.microsoft.com/office/drawing/2014/main" val="1806565393"/>
                    </a:ext>
                  </a:extLst>
                </a:gridCol>
                <a:gridCol w="828242">
                  <a:extLst>
                    <a:ext uri="{9D8B030D-6E8A-4147-A177-3AD203B41FA5}">
                      <a16:colId xmlns:a16="http://schemas.microsoft.com/office/drawing/2014/main" val="1859976513"/>
                    </a:ext>
                  </a:extLst>
                </a:gridCol>
                <a:gridCol w="812444">
                  <a:extLst>
                    <a:ext uri="{9D8B030D-6E8A-4147-A177-3AD203B41FA5}">
                      <a16:colId xmlns:a16="http://schemas.microsoft.com/office/drawing/2014/main" val="1528502968"/>
                    </a:ext>
                  </a:extLst>
                </a:gridCol>
                <a:gridCol w="812444">
                  <a:extLst>
                    <a:ext uri="{9D8B030D-6E8A-4147-A177-3AD203B41FA5}">
                      <a16:colId xmlns:a16="http://schemas.microsoft.com/office/drawing/2014/main" val="2858570848"/>
                    </a:ext>
                  </a:extLst>
                </a:gridCol>
                <a:gridCol w="1007031">
                  <a:extLst>
                    <a:ext uri="{9D8B030D-6E8A-4147-A177-3AD203B41FA5}">
                      <a16:colId xmlns:a16="http://schemas.microsoft.com/office/drawing/2014/main" val="3228485126"/>
                    </a:ext>
                  </a:extLst>
                </a:gridCol>
              </a:tblGrid>
              <a:tr h="1160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 г. факт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структура по факту, %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433237"/>
                  </a:ext>
                </a:extLst>
              </a:tr>
              <a:tr h="3319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 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 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к 2018 г.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% к плану 2019 г.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689358"/>
                  </a:ext>
                </a:extLst>
              </a:tr>
              <a:tr h="331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Администрация (с учетом расходов на главу поселения), в том числе: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3530,9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7764,7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7747,5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219,4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504535"/>
                  </a:ext>
                </a:extLst>
              </a:tr>
              <a:tr h="110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 на выплату персоналу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3062,4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3223,4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3206,5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867374"/>
                  </a:ext>
                </a:extLst>
              </a:tr>
              <a:tr h="202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закупка товаров, работ, услуг; иные бюджетные ассигнования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464,7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4537,5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4537,2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976,4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180837"/>
                  </a:ext>
                </a:extLst>
              </a:tr>
              <a:tr h="304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осуществление отдельных полномочий по деятельности админ. комиссий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433043"/>
                  </a:ext>
                </a:extLst>
              </a:tr>
              <a:tr h="331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Осуществление внешнего муниципального финансового контроля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47,6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52,5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52,5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96118"/>
                  </a:ext>
                </a:extLst>
              </a:tr>
              <a:tr h="221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124,3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124,2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323826"/>
                  </a:ext>
                </a:extLst>
              </a:tr>
              <a:tr h="331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 "ЦБ Бородинского сельского поселения Приморско-Ахтарского района" в том числе: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1152,5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1299,6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1296,9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912865"/>
                  </a:ext>
                </a:extLst>
              </a:tr>
              <a:tr h="110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 на выплату персоналу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787,7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827,2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824,8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683486"/>
                  </a:ext>
                </a:extLst>
              </a:tr>
              <a:tr h="202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закупка товаров, работ, услуг; иные бюджетные ассигнования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364,8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472,4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472,1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526260"/>
                  </a:ext>
                </a:extLst>
              </a:tr>
              <a:tr h="442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Оплата ежегодных членских взносов Ассоциации "Совет муниципальных образований Краснодарского края"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2,7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2,6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333786"/>
                  </a:ext>
                </a:extLst>
              </a:tr>
              <a:tr h="885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Реализация мероприятий муниципальной программы «Формирование доступной среды для инвалидов и маломобильных групп населения Бородинского сельского поселения Приморско-Ахтарского района»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267649"/>
                  </a:ext>
                </a:extLst>
              </a:tr>
              <a:tr h="442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Оценка недвижимости, признание прав и регулирование отношений по муниципальной собственности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52,1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334,1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334,1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641,3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778354"/>
                  </a:ext>
                </a:extLst>
              </a:tr>
              <a:tr h="221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Содержание и обслуживание объектов имущества казны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563,8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562,3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805401"/>
                  </a:ext>
                </a:extLst>
              </a:tr>
              <a:tr h="331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по организации территориального общественного самоуправления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54,0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54,0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54,0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15396"/>
                  </a:ext>
                </a:extLst>
              </a:tr>
              <a:tr h="331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Выполнение других обязательств органов местного самоуправления</a:t>
                      </a: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5,1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784,3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866917"/>
                  </a:ext>
                </a:extLst>
              </a:tr>
              <a:tr h="221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4860,1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10251,4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10229,8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210,5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353" marR="34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893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1196752"/>
            <a:ext cx="5583203" cy="31683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«Национальная оборона»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в 2019 году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содержание инспектора ВУБ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составили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215,1 тыс. руб., что на 14,0 тыс. руб. больше, чем в 2018 году. Данные расходы производились по факту поступивших субвенций из федерального бюджета. Исполнение в 2019 году составило 97,0 %,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данный факт обусловлен экономией средств фонда оплаты труда инспектора ВУБ, в связи с уходом сотрудника на больничный в ноябре-декабре 2019 года.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1691680" y="3689648"/>
            <a:ext cx="7272808" cy="31683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</a:t>
            </a:r>
            <a:r>
              <a:rPr lang="ru-RU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«Национальная безопасность и правоохранительная деятельность» </a:t>
            </a:r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 произведены расходы в сумме 15,8 тыс. руб., исполнение составило 100%, из них:</a:t>
            </a:r>
            <a:endParaRPr lang="ru-RU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изготовление буклетов «Правила поведения при ЧС» – 1,5 тыс. руб.; </a:t>
            </a:r>
            <a:endParaRPr lang="ru-RU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изготовление аншлагов «Водоохранная зона. Купание запрещено» - 10,5 тыс. руб.;</a:t>
            </a:r>
            <a:endParaRPr lang="ru-RU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изготовление памяток «Правила пожарной безопасности» - 1,5 тыс. руб.;</a:t>
            </a:r>
            <a:endParaRPr lang="ru-RU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оплату страховой премии по страхованию ДПД – 0,8 тыс. руб.;</a:t>
            </a:r>
            <a:endParaRPr lang="ru-RU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изготовление информационных материалов по программам противодействия коррупции – 1,5 тыс. рублей.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272808" cy="11967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b="1" dirty="0">
                <a:solidFill>
                  <a:srgbClr val="7030A0"/>
                </a:solidFill>
              </a:rPr>
              <a:t>	В 2019 году денежные средства бюджета Бородинского сельского поселения Приморско-Ахтарского района  расходовались по следующим направлениям:</a:t>
            </a: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3528" y="34545"/>
            <a:ext cx="8280920" cy="24583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 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«Национальная экономика»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запланированы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в сумме 3614,3 тыс. рублей. Исполнение составило 3332,0 тыс. рублей, или   92,2 %.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подразделу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«Дорожное хозяйство (дорожные фонды)» было запланировано 3612,9 тыс. рублей, исполнение составило 3330,6 тыс. рублей (92,2 %), в том числе: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ремонт и содержание автомобильных дорог – 3207,9 тыс. рублей, из нах краевые средства в сумме 1407,9 тыс. руб.;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приобретение и установку дорожных знаков – 122,7 тыс. рублей.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подразделу «Другие вопросы в области национальной экономики» были запланированы расходы в сумме – 1,4 тыс. рублей на изготовление информационных материалов для субъектов малого и среднего предпринимательства. Исполнение составило 100 %.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2276872"/>
            <a:ext cx="8640960" cy="446449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ctr">
              <a:spcAft>
                <a:spcPts val="0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по разделу 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«Жилищно-коммунальное хозяйство»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были запланированы в сумме 7289,2 тыс. рублей. Исполнение составило 7289,0 тыс. руб., или 100 %, в том числе: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ремонт водонапорных башен и закупку материальных запасов для дальнейшего ремонта водопроводных сетей, а также приобретение глубинных насосов и резервного источника питания для водонапорных башен– 1984,7 тыс. рублей;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оплату уличного освещения – 99,0 тыс. руб., что на 5,6 % меньше по сравнению с 2018 г., в связи с ремонтом линий электропередач и установкой дополнительных узлов учета, что привело к экономии бюджетных средств; 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организацию и содержанию мест захоронения – 200,0 тыс. рублей;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сбор и вывоз ТКО – 84,6 тыс. рублей;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прочие работы и услуги – 4920,7 тыс. рублей, что значительно выше по сравнению с 2018 годом, так как была приобретена техника для благоустройства поселения – экскаватор, проведены работы по благоустройству земельного участка, прилегающего к административному зданию (ограждение, озеленение, спил деревьев, уборка территории, вывоз мусора), разработка дизайн-проекта, а так же рабочей и проектно-сметной документации по благоустройству парка в ст. Бородинской.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 же в рамках данного мероприятия были произведены расходы на выкос сорной растительности, уборку несанкционированных свалок, 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уборка прибрежной полосы в х. Морозовский и территории 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ст. Бородинской, спил и обрезка аварийных деревьев.</a:t>
            </a:r>
            <a:endParaRPr lang="ru-RU" sz="12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351</TotalTime>
  <Words>1758</Words>
  <Application>Microsoft Office PowerPoint</Application>
  <PresentationFormat>Экран (4:3)</PresentationFormat>
  <Paragraphs>335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АДМИНИСТРАЦИЯ БОРОДИНСКОГО СЕЛЬСКОГО ПОСЕЛЕНИЯ ПРИМОРСКО-АХТАРСКОГО РАЙОНА  </vt:lpstr>
      <vt:lpstr> Бюджет Бородинского сельского поселения Приморско-Ахтарского района на 2019 год утвержден решением Совета  Бородинского сельского поселения Приморско-Ахтарского района  от 13 декабря 2018 года № 250 «О бюджете Бородинского сельского поселения Приморско-Ахтарского района на 2019 год».</vt:lpstr>
      <vt:lpstr>Сведения об основных показателях доходов бюджета</vt:lpstr>
      <vt:lpstr>Структура налоговых и неналоговых доходов бюджета</vt:lpstr>
      <vt:lpstr>Структура безвозмездных поступлений бюджета</vt:lpstr>
      <vt:lpstr> Бюджет Бородинского сельского поселения Приморско-Ахтарского района по расходам в 2019 году исполнен в сумме 24853,6 тыс. руб. при плановом значении 25165,4 тыс. рублей или на 98,8 %.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  <vt:lpstr> В 2019 году денежные средства бюджета Бородинского сельского поселения Приморско-Ахтарского района  расходовались по следующим направлениям: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admin-bsp@mail.ru</cp:lastModifiedBy>
  <cp:revision>44</cp:revision>
  <dcterms:modified xsi:type="dcterms:W3CDTF">2020-07-20T06:17:33Z</dcterms:modified>
  <cp:contentStatus/>
</cp:coreProperties>
</file>