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4788.8</c:v>
                </c:pt>
                <c:pt idx="1">
                  <c:v>4717.5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2239.3000000000002</c:v>
                </c:pt>
                <c:pt idx="1">
                  <c:v>44.5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3463.8</c:v>
                </c:pt>
                <c:pt idx="1">
                  <c:v>3603.4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830528"/>
        <c:axId val="156413952"/>
        <c:axId val="0"/>
      </c:bar3DChart>
      <c:catAx>
        <c:axId val="155830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56413952"/>
        <c:crossesAt val="0"/>
        <c:auto val="1"/>
        <c:lblAlgn val="ctr"/>
        <c:lblOffset val="100"/>
        <c:noMultiLvlLbl val="0"/>
      </c:catAx>
      <c:valAx>
        <c:axId val="156413952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830528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42767607028979232"/>
          <c:h val="0.4708921230974336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1424105871969485"/>
          <c:y val="1.2749587395242564E-2"/>
          <c:w val="0.58575894128030515"/>
          <c:h val="0.987250412604757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3111645766501405"/>
          <c:h val="0.64924591738818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Лист1!$B$3:$B$12</c:f>
              <c:numCache>
                <c:formatCode>General</c:formatCode>
                <c:ptCount val="10"/>
                <c:pt idx="0">
                  <c:v>3726</c:v>
                </c:pt>
                <c:pt idx="1">
                  <c:v>186</c:v>
                </c:pt>
                <c:pt idx="2">
                  <c:v>9.6</c:v>
                </c:pt>
                <c:pt idx="3">
                  <c:v>1234.5</c:v>
                </c:pt>
                <c:pt idx="4">
                  <c:v>95</c:v>
                </c:pt>
                <c:pt idx="5">
                  <c:v>20</c:v>
                </c:pt>
                <c:pt idx="6">
                  <c:v>2903.7</c:v>
                </c:pt>
                <c:pt idx="7">
                  <c:v>150.6</c:v>
                </c:pt>
                <c:pt idx="8">
                  <c:v>20</c:v>
                </c:pt>
                <c:pt idx="9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9119175" cy="20955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18.07.2017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БОРОДИНСКОГО </a:t>
            </a:r>
            <a:r>
              <a:rPr lang="ru-RU" sz="2000" b="1" dirty="0" smtClean="0"/>
              <a:t>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Бюджет 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на 2017 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0700 </a:t>
            </a:r>
            <a:r>
              <a:rPr lang="ru-RU" dirty="0" smtClean="0"/>
              <a:t>«Образование»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99592" y="214457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1000 </a:t>
            </a:r>
            <a:r>
              <a:rPr lang="ru-RU" dirty="0" smtClean="0"/>
              <a:t>«Социальная политика»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3429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1101 </a:t>
            </a:r>
            <a:r>
              <a:rPr lang="ru-RU" dirty="0" smtClean="0"/>
              <a:t>«Физическая культура»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52292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1200</a:t>
            </a:r>
          </a:p>
          <a:p>
            <a:pPr algn="ctr"/>
            <a:r>
              <a:rPr lang="ru-RU" dirty="0" smtClean="0"/>
              <a:t> «Средства массовой информации» </a:t>
            </a:r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реализация мероприятий муниципальной программы Бородинского сельского поселения Приморско-Ахтарского района "Молодежь Бородинского сельского поселения Приморско-Ахтарского района" на оплату услуг координатора по работе с молодежью  </a:t>
            </a:r>
            <a:r>
              <a:rPr lang="ru-RU" sz="1400" dirty="0" smtClean="0"/>
              <a:t>-  20,0 </a:t>
            </a:r>
            <a:r>
              <a:rPr lang="ru-RU" sz="1400" dirty="0"/>
              <a:t>тыс.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4716016" y="2032415"/>
            <a:ext cx="4320480" cy="1088405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пенсионное обеспечение лиц, замещавших должности муниципальной службы - 150,6 тыс</a:t>
            </a:r>
            <a:r>
              <a:rPr lang="ru-RU" sz="1400" dirty="0"/>
              <a:t>.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3995936" y="257661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850935" y="3429000"/>
            <a:ext cx="4185562" cy="129614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Реализация мероприятий  </a:t>
            </a:r>
            <a:r>
              <a:rPr lang="ru-RU" sz="1400" dirty="0"/>
              <a:t>муниципальной программы </a:t>
            </a:r>
            <a:r>
              <a:rPr lang="ru-RU" sz="1400" dirty="0" smtClean="0"/>
              <a:t>"</a:t>
            </a:r>
            <a:r>
              <a:rPr lang="ru-RU" sz="1400" dirty="0"/>
              <a:t>Развитие физической культуры в Бородинском сельском поселении Приморско-Ахтарского района" </a:t>
            </a:r>
            <a:r>
              <a:rPr lang="ru-RU" sz="1400" dirty="0" smtClean="0"/>
              <a:t>на </a:t>
            </a:r>
            <a:r>
              <a:rPr lang="ru-RU" sz="1400" dirty="0"/>
              <a:t>оплату услуг </a:t>
            </a:r>
            <a:r>
              <a:rPr lang="ru-RU" sz="1400" dirty="0" err="1" smtClean="0"/>
              <a:t>спортинструктора</a:t>
            </a:r>
            <a:r>
              <a:rPr lang="ru-RU" sz="1400" dirty="0" smtClean="0"/>
              <a:t> – 20,0 тыс. рублей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07685" y="3815329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850935" y="4869160"/>
            <a:ext cx="4185562" cy="1988840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реализация </a:t>
            </a:r>
            <a:r>
              <a:rPr lang="ru-RU" sz="1400" dirty="0"/>
              <a:t>мероприятий</a:t>
            </a:r>
            <a:r>
              <a:rPr lang="ru-RU" sz="1400" b="1" dirty="0"/>
              <a:t> </a:t>
            </a:r>
            <a:r>
              <a:rPr lang="ru-RU" sz="1400" dirty="0"/>
              <a:t>муниципальной программы </a:t>
            </a:r>
            <a:r>
              <a:rPr lang="ru-RU" sz="1400" dirty="0" smtClean="0"/>
              <a:t>"</a:t>
            </a:r>
            <a:r>
              <a:rPr lang="ru-RU" sz="1400" dirty="0"/>
              <a:t>Информационное обслуживание деятельности администрации  и Совета Бородинского сельского поселения Приморско-Ахтарского района" </a:t>
            </a:r>
            <a:r>
              <a:rPr lang="ru-RU" sz="1400" dirty="0" smtClean="0"/>
              <a:t>на </a:t>
            </a:r>
            <a:r>
              <a:rPr lang="ru-RU" sz="1400" dirty="0"/>
              <a:t>оплату услуг по размещению информационных материалов в районных и краевых печатных </a:t>
            </a:r>
            <a:r>
              <a:rPr lang="ru-RU" sz="1400" dirty="0" smtClean="0"/>
              <a:t>СМИ – 20,0 тыс. рублей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3995936" y="5614159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Средства </a:t>
            </a:r>
            <a:r>
              <a:rPr lang="ru-RU" i="1" dirty="0"/>
              <a:t>бюджета Бородинского сельского поселения Приморско-Ахтарского района, направляемые на финансирование муниципальных программ, будут уточняться и корректироваться с учетом реальных возможностей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на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2017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год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1600" b="1" dirty="0">
                <a:solidFill>
                  <a:schemeClr val="tx1"/>
                </a:solidFill>
                <a:effectLst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</a:rPr>
            </a:b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 8 365,4 тыс. руб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.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/>
            </a:r>
            <a:b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Расходы    -  8 365,4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2017 год в сравнении с </a:t>
            </a:r>
            <a:r>
              <a:rPr lang="ru-RU" b="1" dirty="0" smtClean="0"/>
              <a:t>планом 2016 годом: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37363906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89597" y="3068960"/>
            <a:ext cx="25117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Доходы, поступающие от налогоплательщиков, расположенных на территории поселения планируются в сумме 4717,5 тыс. руб.   </a:t>
            </a:r>
          </a:p>
          <a:p>
            <a:r>
              <a:rPr lang="ru-RU" sz="1400" dirty="0"/>
              <a:t>Среди них основной объем поступлений приходится на:</a:t>
            </a:r>
          </a:p>
          <a:p>
            <a:r>
              <a:rPr lang="ru-RU" sz="1400" dirty="0"/>
              <a:t>- земельный налог – 44,5 %; </a:t>
            </a:r>
          </a:p>
          <a:p>
            <a:r>
              <a:rPr lang="ru-RU" sz="1400" dirty="0"/>
              <a:t>- доходы от уплаты акцизов на нефтепродукты – 26,0 %;</a:t>
            </a:r>
          </a:p>
          <a:p>
            <a:r>
              <a:rPr lang="ru-RU" sz="1400" dirty="0"/>
              <a:t>- налог на доходы физических лиц – 22,8 %.</a:t>
            </a: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</a:rPr>
              <a:t>Структура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налоговых и неналоговых доходов бюджета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поселения на 2017 год в сравнении с планом 2016 годом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0217"/>
              </p:ext>
            </p:extLst>
          </p:nvPr>
        </p:nvGraphicFramePr>
        <p:xfrm>
          <a:off x="773444" y="1052736"/>
          <a:ext cx="7200801" cy="45259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3552913"/>
                <a:gridCol w="797931"/>
                <a:gridCol w="795053"/>
                <a:gridCol w="630285"/>
                <a:gridCol w="777065"/>
                <a:gridCol w="647554"/>
              </a:tblGrid>
              <a:tr h="34782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доходов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2016 год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2017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Проект бюджета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Уточ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ненный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бюджет</a:t>
                      </a:r>
                      <a:endParaRPr lang="ru-RU" sz="1100" dirty="0">
                        <a:effectLst/>
                      </a:endParaRPr>
                    </a:p>
                  </a:txBody>
                  <a:tcPr marL="65217" marR="65217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испол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нение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руб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(+/-) 2017 г. </a:t>
                      </a:r>
                      <a:r>
                        <a:rPr lang="ru-RU" sz="1100" dirty="0" smtClean="0">
                          <a:effectLst/>
                        </a:rPr>
                        <a:t>к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исполнению в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2016 г.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тыс.руб.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</a:tr>
              <a:tr h="347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Налог на доходы физических лиц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987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990,5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100">
                          <a:effectLst/>
                        </a:rPr>
                        <a:t>1077,0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86,5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108,7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347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Доходы от уплаты акцизов на нефтепродукты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1215,8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1451,5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1228,5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-223,0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84,6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174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Единый сельскохозяйственный налог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-24,7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174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Налог на имущество физических лиц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376,6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309,0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-67,6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82,0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347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Земельный налог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2250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2689,8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2100,0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-589,8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78,1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347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Доходы, получаемые в виде арендной платы за земельные участки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172,2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-172,2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17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Доходы от сдачи в аренду имущества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17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Доходы от прибыли МУПов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3,5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17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Доходы от оказания платных услуг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-4,8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3478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Прочие доходы от компенсации затрат бюджета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-10,2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17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Доходы от продажи земельных участков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24168,5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-24168,5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174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Штрафы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-1,0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  <a:tr h="3478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7028,1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29936,3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4762,0</a:t>
                      </a:r>
                      <a:endParaRPr lang="ru-RU" sz="11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-25175,3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17" marR="65217" marT="0" marB="0" anchor="b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73444" y="558924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	Общий </a:t>
            </a:r>
            <a:r>
              <a:rPr lang="ru-RU" sz="1400" dirty="0"/>
              <a:t>объем доходов поселения в 2017 году прогнозируется </a:t>
            </a:r>
            <a:r>
              <a:rPr lang="ru-RU" sz="1400" dirty="0" smtClean="0"/>
              <a:t>с </a:t>
            </a:r>
            <a:r>
              <a:rPr lang="ru-RU" sz="1400" dirty="0"/>
              <a:t>темпом снижения к </a:t>
            </a:r>
            <a:r>
              <a:rPr lang="ru-RU" sz="1400" dirty="0" smtClean="0"/>
              <a:t>исполнению 2016, </a:t>
            </a:r>
            <a:r>
              <a:rPr lang="ru-RU" sz="1400" dirty="0"/>
              <a:t>данный факт обусловлен тем, что в 2016 году в бюджет поселения поступили доходы от продажи земельных участков в сумме 24 163,2 тыс. руб., в 2017 году доходы от продажи земельных участков не прогнозируются.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251922"/>
              </p:ext>
            </p:extLst>
          </p:nvPr>
        </p:nvGraphicFramePr>
        <p:xfrm>
          <a:off x="395536" y="764704"/>
          <a:ext cx="83164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</a:rPr>
              <a:t>Расходы бюджета Бородинского сельского поселения Приморско-Ахтарского района на 2017 год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9135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</a:rPr>
              <a:t>Раздел </a:t>
            </a:r>
            <a:r>
              <a:rPr lang="ru-RU" sz="1800" b="1" dirty="0">
                <a:solidFill>
                  <a:schemeClr val="tx1"/>
                </a:solidFill>
                <a:effectLst/>
              </a:rPr>
              <a:t>0100 "Общегосударственные вопросы</a:t>
            </a:r>
            <a:r>
              <a:rPr lang="ru-RU" sz="1800" b="1" dirty="0" smtClean="0">
                <a:solidFill>
                  <a:schemeClr val="tx1"/>
                </a:solidFill>
                <a:effectLst/>
              </a:rPr>
              <a:t>"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24744"/>
            <a:ext cx="3096344" cy="14401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Расходы по подразделу 0102 "Функционирование высшего должностного лица субъекта Российской Федерации и муниципального образования" на 2017 год остались без изменений и составляют 613,5 тыс. рублей.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83768" y="692696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226719" y="2845447"/>
            <a:ext cx="3737769" cy="1800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подразделу 0104 "Функционирование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администраций" предусмотрены расходы на содержание администрации Бородинского сельского поселения Приморско-Ахтарского района и расходы на образование и организацию деятельности административной комиссии в сумме – 2167,6 тыс. рублей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868144" y="692696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05959" y="2845446"/>
            <a:ext cx="3672408" cy="1800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подразделу 0106 "Обеспечение деятельности финансовых, налоговых и таможенных органов и органов финансового (финансово-бюджетного) надзора" предусмотрены средства на осуществление передаваемых полномочий контрольно-счетной палате муниципального образования Приморско-Ахтарский район по осуществлению внешнего муниципального финансового контроля в сумме – 41,0 тыс. рублей.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419872" y="692696"/>
            <a:ext cx="648072" cy="215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814376" y="908720"/>
            <a:ext cx="3024336" cy="172070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 подразделу 0111 "Резервные фонды" предусмотрены средства резервного фонда администрации Бородинского сельского поселения Приморско-Ахтарского района в сумме 11,0 тыс. рублей – для обеспечения финансирования непредвиденных расходов, возникающих в течении финансового года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932040" y="692696"/>
            <a:ext cx="792088" cy="215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23528" y="4781386"/>
            <a:ext cx="8424935" cy="188797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	По </a:t>
            </a:r>
            <a:r>
              <a:rPr lang="ru-RU" sz="1200" dirty="0"/>
              <a:t>подразделу 0113 "Другие общегосударственные вопросы" предусмотрены средства в сумме -  892,9 тыс. рублей, в том числе:</a:t>
            </a:r>
          </a:p>
          <a:p>
            <a:r>
              <a:rPr lang="ru-RU" sz="1200" dirty="0"/>
              <a:t>на оплату обязательных членских взносов Ассоциации "Совет муниципальных образований Краснодарского края" в сумме – 1,7 тыс. рублей;</a:t>
            </a:r>
          </a:p>
          <a:p>
            <a:r>
              <a:rPr lang="ru-RU" sz="1200" dirty="0"/>
              <a:t>на содержание МКУ "ЦБ Бородинского сельского поселения" в сумме – 797,2 тыс. рублей;</a:t>
            </a:r>
          </a:p>
          <a:p>
            <a:r>
              <a:rPr lang="ru-RU" sz="1200" dirty="0" smtClean="0"/>
              <a:t> в рамках муниципальной программы "Муниципальное управление Бородинского сельского поселения Приморско-Ахтарского района" предусматриваются расходы в сумме 74,0 тыс. рублей.</a:t>
            </a:r>
          </a:p>
          <a:p>
            <a:r>
              <a:rPr lang="ru-RU" sz="1200" dirty="0" smtClean="0"/>
              <a:t>в </a:t>
            </a:r>
            <a:r>
              <a:rPr lang="ru-RU" sz="1200" dirty="0"/>
              <a:t>рамках муниципальной программы </a:t>
            </a:r>
            <a:r>
              <a:rPr lang="ru-RU" sz="1200" dirty="0" smtClean="0"/>
              <a:t>"</a:t>
            </a:r>
            <a:r>
              <a:rPr lang="ru-RU" sz="1200" dirty="0"/>
              <a:t>Формирование доступной среды для инвалидов и маломобильных групп населения Бородинского сельского поселения Приморско-Ахтарского района" предусматриваются расходы </a:t>
            </a:r>
            <a:r>
              <a:rPr lang="ru-RU" sz="1200" dirty="0" smtClean="0"/>
              <a:t>в </a:t>
            </a:r>
            <a:r>
              <a:rPr lang="ru-RU" sz="1200" dirty="0"/>
              <a:t>сумме 20,0 тыс. рублей.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499992" y="692696"/>
            <a:ext cx="72008" cy="4088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</a:t>
            </a:r>
            <a:r>
              <a:rPr lang="ru-RU" sz="1400" dirty="0"/>
              <a:t>подразделу </a:t>
            </a:r>
            <a:r>
              <a:rPr lang="ru-RU" sz="1400" dirty="0" smtClean="0"/>
              <a:t>0200 "</a:t>
            </a:r>
            <a:r>
              <a:rPr lang="ru-RU" sz="1400" b="1" dirty="0" smtClean="0"/>
              <a:t>Мобилизационная </a:t>
            </a:r>
            <a:r>
              <a:rPr lang="ru-RU" sz="1400" b="1" dirty="0"/>
              <a:t>и вневойсковая подготовка"</a:t>
            </a:r>
            <a:r>
              <a:rPr lang="ru-RU" sz="1400" dirty="0"/>
              <a:t> планируются расходы на осуществление первичного воинского учета на территориях, где отсутствуют военные комиссариаты в сумме 186,0 тысяч рублей, на содержание инспектора ВУБ, в рамках предусмотренных субвенций из краевого бюджета, что на -4,4 тыс. рублей меньше расходов бюджета </a:t>
            </a:r>
            <a:r>
              <a:rPr lang="ru-RU" sz="1400" dirty="0" smtClean="0"/>
              <a:t>2016 </a:t>
            </a:r>
            <a:r>
              <a:rPr lang="ru-RU" sz="1400" dirty="0"/>
              <a:t>года.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 разделу </a:t>
            </a:r>
            <a:r>
              <a:rPr lang="ru-RU" sz="1400" dirty="0" smtClean="0"/>
              <a:t>0300 </a:t>
            </a:r>
            <a:r>
              <a:rPr lang="ru-RU" sz="1400" b="1" dirty="0" smtClean="0"/>
              <a:t>"Национальная </a:t>
            </a:r>
            <a:r>
              <a:rPr lang="ru-RU" sz="1400" b="1" dirty="0"/>
              <a:t>безопасность и правоохранительная деятельность"</a:t>
            </a:r>
            <a:r>
              <a:rPr lang="ru-RU" sz="1400" dirty="0"/>
              <a:t> расходы предусмотрены в рамках муниципальной программы </a:t>
            </a:r>
            <a:r>
              <a:rPr lang="ru-RU" sz="1400" dirty="0" smtClean="0"/>
              <a:t>"</a:t>
            </a:r>
            <a:r>
              <a:rPr lang="ru-RU" sz="1400" dirty="0"/>
              <a:t>Обеспечение безопасности населения Бородинского сельского поселения Приморско-Ахтарского района" на 2017 год в сумме 9,6 тыс. </a:t>
            </a:r>
            <a:r>
              <a:rPr lang="ru-RU" sz="1400" dirty="0" smtClean="0"/>
              <a:t>рублей (предупреждение </a:t>
            </a:r>
            <a:r>
              <a:rPr lang="ru-RU" sz="1400" dirty="0"/>
              <a:t>чрезвычайных </a:t>
            </a:r>
            <a:r>
              <a:rPr lang="ru-RU" sz="1400" dirty="0" smtClean="0"/>
              <a:t>ситуаций, обеспечение </a:t>
            </a:r>
            <a:r>
              <a:rPr lang="ru-RU" sz="1400" dirty="0"/>
              <a:t>безопасности людей на водных </a:t>
            </a:r>
            <a:r>
              <a:rPr lang="ru-RU" sz="1400" dirty="0" smtClean="0"/>
              <a:t>объектах, обеспечение </a:t>
            </a:r>
            <a:r>
              <a:rPr lang="ru-RU" sz="1400" dirty="0"/>
              <a:t>первичных мер пожарной </a:t>
            </a:r>
            <a:r>
              <a:rPr lang="ru-RU" sz="1400" dirty="0" smtClean="0"/>
              <a:t>безопасности, </a:t>
            </a:r>
            <a:r>
              <a:rPr lang="ru-RU" sz="1400" dirty="0"/>
              <a:t>снижение уровня коррупции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3645024"/>
            <a:ext cx="6984776" cy="28083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 разделу </a:t>
            </a:r>
            <a:r>
              <a:rPr lang="ru-RU" sz="1400" dirty="0" smtClean="0"/>
              <a:t>0400 </a:t>
            </a:r>
            <a:r>
              <a:rPr lang="ru-RU" sz="1400" b="1" dirty="0" smtClean="0"/>
              <a:t>"Национальная </a:t>
            </a:r>
            <a:r>
              <a:rPr lang="ru-RU" sz="1400" b="1" dirty="0"/>
              <a:t>экономика" </a:t>
            </a:r>
            <a:r>
              <a:rPr lang="ru-RU" sz="1400" dirty="0"/>
              <a:t>планируются расходы в сумме – 1234,5 тыс. рублей, в том числе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-на ремонт </a:t>
            </a:r>
            <a:r>
              <a:rPr lang="ru-RU" sz="1400" dirty="0"/>
              <a:t>и содержание автомобильных дорог Бородинского сельского </a:t>
            </a:r>
            <a:r>
              <a:rPr lang="ru-RU" sz="1400" dirty="0" smtClean="0"/>
              <a:t>поселения - 1162,4 </a:t>
            </a:r>
            <a:r>
              <a:rPr lang="ru-RU" sz="1400" dirty="0"/>
              <a:t>тыс. </a:t>
            </a:r>
            <a:r>
              <a:rPr lang="ru-RU" sz="1400" dirty="0" smtClean="0"/>
              <a:t>рублей;</a:t>
            </a:r>
          </a:p>
          <a:p>
            <a:r>
              <a:rPr lang="ru-RU" sz="1400" dirty="0" smtClean="0"/>
              <a:t>-на приобретение и установку дорожных знаков - 66,1 </a:t>
            </a:r>
            <a:r>
              <a:rPr lang="ru-RU" sz="1400" dirty="0"/>
              <a:t>тыс. </a:t>
            </a:r>
            <a:r>
              <a:rPr lang="ru-RU" sz="1400" dirty="0" smtClean="0"/>
              <a:t>рублей;</a:t>
            </a:r>
          </a:p>
          <a:p>
            <a:r>
              <a:rPr lang="ru-RU" sz="1400" dirty="0" smtClean="0"/>
              <a:t>-на распространение информационных материалов среди субъектов малого </a:t>
            </a:r>
            <a:r>
              <a:rPr lang="ru-RU" sz="1400" dirty="0"/>
              <a:t>и среднего </a:t>
            </a:r>
            <a:r>
              <a:rPr lang="ru-RU" sz="1400" dirty="0" smtClean="0"/>
              <a:t>предпринимательства – 6,0 тыс. рублей.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187624" y="270087"/>
            <a:ext cx="6840760" cy="194421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 разделу 0500 </a:t>
            </a:r>
            <a:r>
              <a:rPr lang="ru-RU" sz="1400" b="1" dirty="0"/>
              <a:t>"Жилищно-коммунальное хозяйство" </a:t>
            </a:r>
            <a:r>
              <a:rPr lang="ru-RU" sz="1400" dirty="0"/>
              <a:t>предусмотрены расходы в рамках</a:t>
            </a:r>
            <a:r>
              <a:rPr lang="ru-RU" sz="1400" b="1" dirty="0"/>
              <a:t> </a:t>
            </a:r>
            <a:r>
              <a:rPr lang="ru-RU" sz="1400" dirty="0"/>
              <a:t>муниципальной программы </a:t>
            </a:r>
            <a:r>
              <a:rPr lang="ru-RU" sz="1400" dirty="0" smtClean="0"/>
              <a:t>"</a:t>
            </a:r>
            <a:r>
              <a:rPr lang="ru-RU" sz="1400" dirty="0"/>
              <a:t>Развитие жилищно-коммунального хозяйства и благоустройства в Бородинском сельском поселении Приморско-Ахтарского района" в сумме </a:t>
            </a:r>
            <a:r>
              <a:rPr lang="ru-RU" sz="1400" b="1" dirty="0"/>
              <a:t>95,0</a:t>
            </a:r>
            <a:r>
              <a:rPr lang="ru-RU" sz="1400" dirty="0"/>
              <a:t> тыс</a:t>
            </a:r>
            <a:r>
              <a:rPr lang="ru-RU" dirty="0"/>
              <a:t>. </a:t>
            </a:r>
            <a:r>
              <a:rPr lang="ru-RU" sz="1400" dirty="0" smtClean="0"/>
              <a:t>рублей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3514" y="2876384"/>
            <a:ext cx="4394469" cy="21367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подпрограмма </a:t>
            </a:r>
            <a:r>
              <a:rPr lang="ru-RU" sz="1400" dirty="0"/>
              <a:t>"Развитие системы водоснабжения Бородинского сельского поселения Приморско-Ахтарского </a:t>
            </a:r>
            <a:r>
              <a:rPr lang="ru-RU" sz="1400" dirty="0" smtClean="0"/>
              <a:t>района« – </a:t>
            </a:r>
            <a:r>
              <a:rPr lang="ru-RU" sz="1400" b="1" dirty="0" smtClean="0"/>
              <a:t>20,0</a:t>
            </a:r>
            <a:r>
              <a:rPr lang="ru-RU" sz="1400" dirty="0" smtClean="0"/>
              <a:t> </a:t>
            </a:r>
            <a:r>
              <a:rPr lang="ru-RU" sz="1400" dirty="0"/>
              <a:t>тыс. рублей </a:t>
            </a:r>
            <a:r>
              <a:rPr lang="ru-RU" sz="1400" dirty="0" smtClean="0"/>
              <a:t>(проведение </a:t>
            </a:r>
            <a:r>
              <a:rPr lang="ru-RU" sz="1400" dirty="0"/>
              <a:t>комплекса мероприятий по ремонту объектов </a:t>
            </a:r>
            <a:r>
              <a:rPr lang="ru-RU" sz="1400" dirty="0" smtClean="0"/>
              <a:t>водоснабжения)</a:t>
            </a:r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4608004" y="2885621"/>
            <a:ext cx="4428492" cy="212755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подпрограмма </a:t>
            </a:r>
            <a:r>
              <a:rPr lang="ru-RU" sz="1400" dirty="0"/>
              <a:t>"Благоустройство Бородинского сельского  поселения Приморско-Ахтарского </a:t>
            </a:r>
            <a:r>
              <a:rPr lang="ru-RU" sz="1400" dirty="0" smtClean="0"/>
              <a:t>района« – </a:t>
            </a:r>
            <a:r>
              <a:rPr lang="ru-RU" sz="1400" b="1" dirty="0" smtClean="0"/>
              <a:t>75,0</a:t>
            </a:r>
            <a:r>
              <a:rPr lang="ru-RU" sz="1400" dirty="0" smtClean="0"/>
              <a:t> </a:t>
            </a:r>
            <a:r>
              <a:rPr lang="ru-RU" sz="1400" dirty="0"/>
              <a:t>тыс. рублей </a:t>
            </a:r>
            <a:r>
              <a:rPr lang="ru-RU" sz="1400" dirty="0" smtClean="0"/>
              <a:t>(оплата уличного </a:t>
            </a:r>
            <a:r>
              <a:rPr lang="ru-RU" sz="1400" dirty="0"/>
              <a:t>освещения, содержание мест захоронения, </a:t>
            </a:r>
            <a:r>
              <a:rPr lang="ru-RU" sz="1400" dirty="0" smtClean="0"/>
              <a:t>сбор </a:t>
            </a:r>
            <a:r>
              <a:rPr lang="ru-RU" sz="1400" dirty="0"/>
              <a:t>и </a:t>
            </a:r>
            <a:r>
              <a:rPr lang="ru-RU" sz="1400" dirty="0" smtClean="0"/>
              <a:t>вывоз ТБО, выкос сорной растительности)</a:t>
            </a:r>
            <a:endParaRPr lang="ru-RU" sz="1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483768" y="2069613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228184" y="2106141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	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Расходы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по разделу 0800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"Культура"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предусматриваются в рамках муниципальной программы Бородинского сельского поселения Приморско-Ахтарского района "Развитие культуры Бородинского сельского поселения Приморско-Ахтарского района" в сумме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2903,7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тыс. рублей. 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	Финансирование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расходов предусмотрено по трем подпрограмм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sz="1400" dirty="0"/>
          </a:p>
          <a:p>
            <a:r>
              <a:rPr lang="ru-RU" sz="1400" dirty="0"/>
              <a:t>         </a:t>
            </a:r>
            <a:r>
              <a:rPr lang="ru-RU" sz="1400" dirty="0" smtClean="0"/>
              <a:t>	По </a:t>
            </a:r>
            <a:r>
              <a:rPr lang="ru-RU" sz="1400" dirty="0"/>
              <a:t>подпрограмме "Организация досуга, предоставление услуг организаций культуры" предусмотрены средства на 2017 год в сумме </a:t>
            </a:r>
            <a:r>
              <a:rPr lang="ru-RU" sz="1400" b="1" dirty="0"/>
              <a:t>1604,5</a:t>
            </a:r>
            <a:r>
              <a:rPr lang="ru-RU" sz="1400" dirty="0"/>
              <a:t> тыс. рублей на финансовое обеспечение деятельности МКУ "СДК ст. Бородинской" по организации досуга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        </a:t>
            </a:r>
            <a:r>
              <a:rPr lang="ru-RU" sz="1400" dirty="0" smtClean="0"/>
              <a:t>	 </a:t>
            </a:r>
            <a:r>
              <a:rPr lang="ru-RU" sz="1400" dirty="0"/>
              <a:t>По подпрограмме "Организация библиотечного обслуживания населения"</a:t>
            </a:r>
          </a:p>
          <a:p>
            <a:r>
              <a:rPr lang="ru-RU" sz="1400" dirty="0"/>
              <a:t>предусмотрены средства на 2017 год в сумме </a:t>
            </a:r>
            <a:r>
              <a:rPr lang="ru-RU" sz="1400" b="1" dirty="0"/>
              <a:t>310,2 </a:t>
            </a:r>
            <a:r>
              <a:rPr lang="ru-RU" sz="1400" dirty="0"/>
              <a:t>тыс. рублей на финансовое обеспечение деятельности МКУК "Бородинская ПБ" по организации библиотечного обслуживания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        </a:t>
            </a:r>
            <a:r>
              <a:rPr lang="ru-RU" sz="1400" dirty="0" smtClean="0"/>
              <a:t>	 </a:t>
            </a:r>
            <a:r>
              <a:rPr lang="ru-RU" sz="1400" dirty="0"/>
              <a:t>По подпрограмме "Кадровое обеспечение сферы культуры Бородинского сельского поселения Приморско-Ахтарского района" на 2017 год предусмотрены средства в сумме </a:t>
            </a:r>
            <a:r>
              <a:rPr lang="ru-RU" sz="1400" b="1" dirty="0"/>
              <a:t>989,0</a:t>
            </a:r>
            <a:r>
              <a:rPr lang="ru-RU" sz="1400" dirty="0"/>
              <a:t> тыс. рублей на повышение уровня средней заработной платы работников муниципальных учреждений отрасли культуры в соответствии с планом мероприятий (дорожной картой) на условиях </a:t>
            </a:r>
            <a:r>
              <a:rPr lang="ru-RU" sz="1400" dirty="0" err="1"/>
              <a:t>софинансирования</a:t>
            </a:r>
            <a:r>
              <a:rPr lang="ru-RU" sz="1400" dirty="0"/>
              <a:t> </a:t>
            </a:r>
            <a:r>
              <a:rPr lang="ru-RU" sz="1400" dirty="0" smtClean="0"/>
              <a:t>5</a:t>
            </a:r>
            <a:r>
              <a:rPr lang="ru-RU" sz="1400" dirty="0"/>
              <a:t>% из бюджета поселения при поступлении средств из краевого бюджета.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	</a:t>
            </a:r>
            <a:r>
              <a:rPr lang="ru-RU" sz="1400" i="1" dirty="0" smtClean="0"/>
              <a:t>При </a:t>
            </a:r>
            <a:r>
              <a:rPr lang="ru-RU" sz="1400" i="1" dirty="0"/>
              <a:t>формировании расходов планирование осуществлялось по четырем основным предметным статьям: оплата труда с начислениями, социальное обеспечение, коммунальные услуги, материальные затраты.</a:t>
            </a:r>
          </a:p>
        </p:txBody>
      </p:sp>
      <p:sp>
        <p:nvSpPr>
          <p:cNvPr id="3" name="4-конечная звезда 2"/>
          <p:cNvSpPr/>
          <p:nvPr/>
        </p:nvSpPr>
        <p:spPr>
          <a:xfrm>
            <a:off x="899592" y="1484784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899592" y="2348880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899592" y="3140968"/>
            <a:ext cx="144016" cy="14401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444</TotalTime>
  <Words>819</Words>
  <Application>Microsoft Office PowerPoint</Application>
  <PresentationFormat>Экран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АДМИНИСТРАЦИЯ БОРОДИНСКОГО СЕЛЬСКОГО ПОСЕЛЕНИЯ ПРИМОРСКО-АХТАРСКОГО РАЙОНА  </vt:lpstr>
      <vt:lpstr> Основные параметры проекта бюджета поселения  на 2017 год   </vt:lpstr>
      <vt:lpstr>Структура налоговых и неналоговых доходов бюджета поселения на 2017 год в сравнении с планом 2016 годом:</vt:lpstr>
      <vt:lpstr>Презентация PowerPoint</vt:lpstr>
      <vt:lpstr> Расходы бюджета Бородинского сельского поселения Приморско-Ахтарского района на 2017 год</vt:lpstr>
      <vt:lpstr> Раздел 0100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Волошина Вера Лукьяновна</cp:lastModifiedBy>
  <cp:revision>35</cp:revision>
  <dcterms:modified xsi:type="dcterms:W3CDTF">2017-07-18T06:13:21Z</dcterms:modified>
</cp:coreProperties>
</file>