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1173.5</c:v>
                </c:pt>
                <c:pt idx="1">
                  <c:v>1237.8</c:v>
                </c:pt>
                <c:pt idx="2">
                  <c:v>6.9</c:v>
                </c:pt>
                <c:pt idx="3">
                  <c:v>598.5</c:v>
                </c:pt>
                <c:pt idx="4">
                  <c:v>3748.1</c:v>
                </c:pt>
                <c:pt idx="5">
                  <c:v>289.10000000000002</c:v>
                </c:pt>
                <c:pt idx="6">
                  <c:v>8.5</c:v>
                </c:pt>
                <c:pt idx="7">
                  <c:v>5</c:v>
                </c:pt>
                <c:pt idx="8">
                  <c:v>290.89999999999998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2488</c:v>
                </c:pt>
                <c:pt idx="1">
                  <c:v>4089.5</c:v>
                </c:pt>
                <c:pt idx="2">
                  <c:v>189.8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5206.8</c:v>
                </c:pt>
                <c:pt idx="1">
                  <c:v>186</c:v>
                </c:pt>
                <c:pt idx="2">
                  <c:v>12</c:v>
                </c:pt>
                <c:pt idx="3">
                  <c:v>4444.5</c:v>
                </c:pt>
                <c:pt idx="4">
                  <c:v>1503.6</c:v>
                </c:pt>
                <c:pt idx="5">
                  <c:v>73.7</c:v>
                </c:pt>
                <c:pt idx="6">
                  <c:v>3418.9</c:v>
                </c:pt>
                <c:pt idx="7">
                  <c:v>50.1</c:v>
                </c:pt>
                <c:pt idx="8">
                  <c:v>10.3</c:v>
                </c:pt>
                <c:pt idx="9">
                  <c:v>166.5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2017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404664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"Жилищно-коммунальное хозяйство"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в сумме 1503,8 тыс. рублей. Исполнение составило 1503,6 тыс. рублей, или  100 %, 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ремонт водонапорных башен и закупку материальных запасов для дальнейшего ремонта водопроводных сетей, а так же приобретение глубинных насосов  – 626,9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оплату уличного освещения – 65,0 тыс. рублей по сравнению с 2016г. на 18,0 тыс. руб. больше в связи с увеличением протяженности линий уличного электроосвещения и увеличением стоимости электроэнергии; 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организацию и содержанию мест захоронения – 60,0 тыс. рублей (на уровне 2016 года);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сбор и вывоз ТКО – 33,3 тыс. рублей (на уровне 2016 года);</a:t>
            </a:r>
          </a:p>
          <a:p>
            <a:r>
              <a:rPr lang="ru-RU" sz="1400" dirty="0">
                <a:latin typeface="Times New Roman"/>
                <a:ea typeface="Times New Roman"/>
              </a:rPr>
              <a:t>- на прочие работы и услуги – 718,6 тыс. рублей, что значительно выше по сравнению с 2016 годом, так как была приобретена техника для благоустройства поселения:  косилки навесной и фронтального погрузчика на трактор МТЗ, бензопилы, </a:t>
            </a:r>
            <a:r>
              <a:rPr lang="ru-RU" sz="1400" dirty="0" err="1">
                <a:latin typeface="Times New Roman"/>
                <a:ea typeface="Times New Roman"/>
              </a:rPr>
              <a:t>бензокосы</a:t>
            </a:r>
            <a:r>
              <a:rPr lang="ru-RU" sz="1400" dirty="0">
                <a:latin typeface="Times New Roman"/>
                <a:ea typeface="Times New Roman"/>
              </a:rPr>
              <a:t>. Так же произведен выкос сорной растительности, уборка несанкционированных свалок, уборка прибрежной полосы в х. Морозовский и территории ст. Бородинской, приобретение контейнера для вывоза ТКО.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</a:t>
            </a:r>
            <a:r>
              <a:rPr lang="ru-RU" sz="1400" b="1" dirty="0">
                <a:latin typeface="Times New Roman"/>
                <a:ea typeface="Times New Roman"/>
              </a:rPr>
              <a:t>  "Образование" </a:t>
            </a:r>
            <a:r>
              <a:rPr lang="ru-RU" sz="1400" dirty="0">
                <a:latin typeface="Times New Roman"/>
                <a:ea typeface="Times New Roman"/>
              </a:rPr>
              <a:t>исполнение расходов в 2017 году составило 73,7 тыс. руб. на реализацию мероприятий муниципальной программы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"Молодежь Бородинского сельского поселения Приморско-Ахтарского района</a:t>
            </a:r>
            <a:r>
              <a:rPr lang="ru-RU" sz="1400" dirty="0">
                <a:latin typeface="Times New Roman"/>
                <a:ea typeface="Times New Roman"/>
              </a:rPr>
              <a:t>". План выполнен на 100 %.  По отношению к 2016 году расходы снизились на 11,7%, что обусловлено меньшим количеством проведенных мероприятий с молодежью.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 </a:t>
            </a:r>
            <a:r>
              <a:rPr lang="ru-RU" sz="1400" dirty="0">
                <a:latin typeface="Times New Roman"/>
                <a:ea typeface="Times New Roman"/>
              </a:rPr>
              <a:t>в 2017 году были запланированы в размере 50,1 тыс. руб., исполнение составило 100%. По сравнению с 2016 годом расходы уменьшились на 65,9% в связи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прекращением обязательств по выплате пенсионного обеспечения за выслугу лет лицу, замещавшему муниципальную должность муниципальной службы.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 </a:t>
            </a:r>
            <a:r>
              <a:rPr lang="ru-RU" sz="1400" dirty="0">
                <a:latin typeface="Times New Roman"/>
                <a:ea typeface="Times New Roman"/>
              </a:rPr>
              <a:t>составили 10,3 тыс. рублей или 100 % к годовому плану на реализацию мероприятий муниципальной программы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"Развитие физической культуры в Бородинском сельском поселении Приморско-Ахтарского района". В 2016 г. расходы по данному направлению составили 59,6 тыс. рублей. Значительное снижение расходов связано с отсутствием спортивного инструктора в поселении.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166,5 тыс. рублей, или 100 % к плану на реализацию мероприятий муниципальной программы "Информационное обслуживание деятельности администрации и Совета Бородинского сельского поселения Приморско-Ахтарского района".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В 2016 г. расходы по данному направлению составили 239,0 тыс. рублей. Значительное снижение расходов связано с сокращением публикуемых материалов в периодических печатных изданиях.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168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По разделу </a:t>
            </a:r>
            <a:r>
              <a:rPr lang="ru-RU" sz="1600" b="1" dirty="0">
                <a:latin typeface="Times New Roman"/>
                <a:ea typeface="Times New Roman"/>
              </a:rPr>
              <a:t>"Культура, кинематография" </a:t>
            </a:r>
            <a:r>
              <a:rPr lang="ru-RU" sz="1600" dirty="0">
                <a:latin typeface="Times New Roman"/>
                <a:ea typeface="Times New Roman"/>
              </a:rPr>
              <a:t>были запланированы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расходы в сумме 3482,0 тыс. рублей. Исполнение составило 3418,9 тыс. рублей или 98,2 %. Невысокий процент исполнения связан с тем, что расходы на поэтапное повышение заработной платы работников муниципальных учреждений до средней заработной платы по Краснодарскому краю за счет краевых средств производились в соответствии с фактически отработанным временем в необходимой потребности. Поступивших краевых средств оказалось больше необходимой потребности.	</a:t>
            </a:r>
            <a:endParaRPr lang="ru-RU" sz="16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99007" y="195559"/>
            <a:ext cx="2592288" cy="2520280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Средства выделенные из краевого бюджета бюджету Бородинского сельского поселения на выплату заработной платы работникам культуры составили 1007,4 тыс. руб., из них было фактически израсходовано 954,2 тыс. рублей.</a:t>
            </a:r>
            <a:endParaRPr lang="ru-RU" sz="14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236568" y="2852936"/>
            <a:ext cx="2592288" cy="3168352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Средства местного бюджета на  повышение </a:t>
            </a:r>
            <a:r>
              <a:rPr lang="ru-RU" sz="1400" dirty="0">
                <a:latin typeface="Times New Roman"/>
                <a:ea typeface="Times New Roman"/>
              </a:rPr>
              <a:t>уровня средней заработной платы работников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были запланированы в сумме 63,4 тыс. рублей, произведено расходов на условиях </a:t>
            </a:r>
            <a:r>
              <a:rPr lang="ru-RU" sz="1400" dirty="0" err="1">
                <a:latin typeface="Times New Roman"/>
                <a:ea typeface="Times New Roman"/>
              </a:rPr>
              <a:t>софинансирования</a:t>
            </a:r>
            <a:r>
              <a:rPr lang="ru-RU" sz="1400" dirty="0">
                <a:latin typeface="Times New Roman"/>
                <a:ea typeface="Times New Roman"/>
              </a:rPr>
              <a:t> с краевым бюджетом в сумме 56,7 тыс. рублей.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3252" y="3501008"/>
            <a:ext cx="48948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расходовались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средства на содержание муниципальных учреждений: 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 "СДК ст. Бородинской" в сумме – 1866,5 тыс. руб.;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МКУК "Бородинская ПБ" в сумме – 307,4 тыс. рублей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Так же были запланированы средства на мероприятия по подготовке рабочей документации для осуществления строительства нового здания СДК в </a:t>
            </a:r>
            <a:r>
              <a:rPr lang="ru-RU" sz="1400" dirty="0" err="1">
                <a:latin typeface="Times New Roman"/>
                <a:ea typeface="Times New Roman"/>
              </a:rPr>
              <a:t>ст.Бородинской</a:t>
            </a:r>
            <a:r>
              <a:rPr lang="ru-RU" sz="1400" dirty="0">
                <a:latin typeface="Times New Roman"/>
                <a:ea typeface="Times New Roman"/>
              </a:rPr>
              <a:t>. Запланированный объем средств составил 234,3 тыс. руб., исполнение составило 100%.</a:t>
            </a:r>
          </a:p>
          <a:p>
            <a:endParaRPr lang="ru-RU" sz="800" i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301221" y="2858098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Бородинского сельского поселения Приморско-Ахтарского района от 15 декабря 2016 года № 135 "О бюджете Бородинского сельского поселения Приморско-Ахтарского района на 2016 год"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3652,0 тыс. рублей.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Погашение дефицита бюджета Бородинского сельского поселения Приморско-Ахтарского района планировалось производить за счет изменения  остатков средств на счетах по учету средств бюджета Бородинского сельского поселения.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 результате исполнения бюджета за 2017 год сложился дефицит бюджета в сумме – 945,5 тыс.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2017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Бородинского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15 декабря 2016 года № 135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«О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бюджете Бородинского сельского поселения Приморско-Ахтарского района на 2017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17262"/>
              </p:ext>
            </p:extLst>
          </p:nvPr>
        </p:nvGraphicFramePr>
        <p:xfrm>
          <a:off x="457200" y="2997041"/>
          <a:ext cx="8435280" cy="208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2016 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29936,5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5289,7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7359,3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3433,0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6820,5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6767,6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197,1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33369,5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12110,2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14126,9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10432,3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15762,2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15072,4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+22937,2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-3652,0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-945,5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165660"/>
              </p:ext>
            </p:extLst>
          </p:nvPr>
        </p:nvGraphicFramePr>
        <p:xfrm>
          <a:off x="467544" y="548676"/>
          <a:ext cx="8136905" cy="6162070"/>
        </p:xfrm>
        <a:graphic>
          <a:graphicData uri="http://schemas.openxmlformats.org/drawingml/2006/table">
            <a:tbl>
              <a:tblPr/>
              <a:tblGrid>
                <a:gridCol w="3473160"/>
                <a:gridCol w="960554"/>
                <a:gridCol w="1013637"/>
                <a:gridCol w="989204"/>
                <a:gridCol w="863657"/>
                <a:gridCol w="836693"/>
              </a:tblGrid>
              <a:tr h="177146"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2016 г.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% к 2016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% к плану 2017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8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Доходы бюджета - ВСЕГО: 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33369,5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12110,2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14126,9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42,3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116,7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29936,5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5289,7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7359,3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24,6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139,1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4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990,5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1077,0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1173,5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118,5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109,0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89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1451,5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1228,5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1237,8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85,3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4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27,7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24,9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230,0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7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376,6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309,0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598,5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158,9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193,7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4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2689,8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2100,0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3748,1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139,3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178,5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3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212,2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272,8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289,1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136,2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106,0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89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242,9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242,9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89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15,1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33,1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8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24168,6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290,9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290,9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2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3433,0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6820,5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6767,6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197,1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99,2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89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2385,7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2488,0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2488,0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Субсидии бюджетам сельских поселений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842,4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4142,7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4089,5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485,5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98,7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Субвенции бюджетам сельских поселений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194,2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189,8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189,8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97,7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2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ПРОЧИЕ БЕЗВОЗМЕЗДНЫЕ ПОСТУПЛЕНИЯ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29,0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7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39734" marR="39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34" marR="397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452878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668449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</a:t>
            </a:r>
            <a:r>
              <a:rPr lang="ru-RU" sz="1800" dirty="0">
                <a:solidFill>
                  <a:schemeClr val="tx1"/>
                </a:solidFill>
                <a:effectLst/>
              </a:rPr>
              <a:t>Бородинского 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2017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>
                <a:solidFill>
                  <a:schemeClr val="tx1"/>
                </a:solidFill>
                <a:effectLst/>
              </a:rPr>
              <a:t>15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072,4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15762,2 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95,6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201456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778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019016"/>
              </p:ext>
            </p:extLst>
          </p:nvPr>
        </p:nvGraphicFramePr>
        <p:xfrm>
          <a:off x="179511" y="1099444"/>
          <a:ext cx="8568952" cy="55445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24957"/>
                <a:gridCol w="848343"/>
                <a:gridCol w="767102"/>
                <a:gridCol w="909917"/>
                <a:gridCol w="909917"/>
                <a:gridCol w="766245"/>
                <a:gridCol w="1042471"/>
              </a:tblGrid>
              <a:tr h="1310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2016г. факт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структура по факту, %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% к  2016г.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% к плану 2017г.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Администрация (с учетом расходов на главу поселения), в том числе: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3383,1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3259,4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3251,6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расходы на выплату персоналу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2567,0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2678,9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2671,3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закупка товаров, работ, услуг; иные бюджетные ассигнования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771,2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576,7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576,5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осуществление отдельных полномочий по деятельности админ. комиссий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44,9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 "ЦБ Бородинского сельского поселения Приморско-Ахтарского района" в том числе: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969,4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994,7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992,1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расходы на выплату персоналу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679,5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721,7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719,3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закупка товаров, работ, услуг; иные бюджетные ассигнования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289,5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273,0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272,8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Оплата ежегодных членских взносов Ассоциации "Совет муниципальных образований Краснодарского края"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Реализация мероприятий муниципальной программы «Формирование доступной среды для инвалидов и маломобильных групп населения Бородинского сельского поселения Приморско-Ахтарского района»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Оценка недвижимости, признание прав и регулирование отношений по муниципальной собственности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204,6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149,4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148,8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Укрепление материально-технической базы администрации Бородинского сельского поселения Приморско-Ахтарского района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689,3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689,3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Программа по организации территориального общественного самоуправления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Выполнение других обязательств органов местного самоуправления</a:t>
                      </a: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26,0</a:t>
                      </a: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4637,7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5217,9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5206,8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79" marR="37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3091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</a:t>
            </a:r>
            <a:r>
              <a:rPr lang="ru-RU" sz="1400" b="1" dirty="0">
                <a:latin typeface="Times New Roman"/>
                <a:ea typeface="Times New Roman"/>
              </a:rPr>
              <a:t> "Национальная оборона" </a:t>
            </a:r>
            <a:r>
              <a:rPr lang="ru-RU" sz="1400" dirty="0">
                <a:latin typeface="Times New Roman"/>
                <a:ea typeface="Times New Roman"/>
              </a:rPr>
              <a:t>расходы в 2017 году</a:t>
            </a:r>
            <a:r>
              <a:rPr lang="ru-RU" sz="1400" b="1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на содержание инспектора ВУБ</a:t>
            </a:r>
            <a:r>
              <a:rPr lang="ru-RU" sz="1400" b="1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составили</a:t>
            </a:r>
            <a:r>
              <a:rPr lang="ru-RU" sz="1400" b="1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 186,0  тыс. рублей, что на 4,4 тыс. руб. меньше, чем в 2016 году. Данные расходы производились по факту поступивших субвенций из федерального бюджета. Исполнение в 2017 году </a:t>
            </a:r>
            <a:r>
              <a:rPr lang="ru-RU" sz="1400" dirty="0" smtClean="0">
                <a:latin typeface="Times New Roman"/>
                <a:ea typeface="Times New Roman"/>
              </a:rPr>
              <a:t>составило100%.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547664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разделу</a:t>
            </a:r>
            <a:r>
              <a:rPr lang="ru-RU" sz="1400" b="1" dirty="0">
                <a:latin typeface="Times New Roman"/>
                <a:ea typeface="Times New Roman"/>
              </a:rPr>
              <a:t> "Национальная безопасность и правоохранительная деятельность" </a:t>
            </a:r>
            <a:r>
              <a:rPr lang="ru-RU" sz="1400" dirty="0">
                <a:latin typeface="Times New Roman"/>
                <a:ea typeface="Times New Roman"/>
              </a:rPr>
              <a:t>были произведены расходы в сумме 12,0 тыс. руб., исполнение составило 100%, 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изготовление информационных материалов по безопасности людей на водных объектах и поведении при чрезвычайных ситуациях – 3,0 тыс. руб.; 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обучение сотрудника администрации по программам противодействия коррупции – 6,5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мероприятия по пожарной безопасности – 2,5 тыс. рублей.</a:t>
            </a:r>
          </a:p>
          <a:p>
            <a:r>
              <a:rPr lang="ru-RU" sz="1400" dirty="0"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latin typeface="Times New Roman"/>
                <a:ea typeface="Times New Roman"/>
              </a:rPr>
              <a:t>       Расходы </a:t>
            </a:r>
            <a:r>
              <a:rPr lang="ru-RU" sz="1400" dirty="0">
                <a:latin typeface="Times New Roman"/>
                <a:ea typeface="Times New Roman"/>
              </a:rPr>
              <a:t>по данному разделу выше уровня 2016 года на 5,4 тыс. руб. в связи с тем, что в 2016 году обучение </a:t>
            </a:r>
            <a:r>
              <a:rPr lang="ru-RU" sz="1400" dirty="0" smtClean="0">
                <a:latin typeface="Times New Roman"/>
                <a:ea typeface="Times New Roman"/>
              </a:rPr>
              <a:t>по антикоррупционным </a:t>
            </a:r>
            <a:r>
              <a:rPr lang="ru-RU" sz="1400" dirty="0">
                <a:latin typeface="Times New Roman"/>
                <a:ea typeface="Times New Roman"/>
              </a:rPr>
              <a:t>программам не проводилось. 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2017 году денежные средства бюджета Бородинского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687" y="0"/>
            <a:ext cx="6167863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 </a:t>
            </a:r>
            <a:r>
              <a:rPr lang="ru-RU" sz="1200" dirty="0">
                <a:latin typeface="Times New Roman"/>
                <a:ea typeface="Times New Roman"/>
              </a:rPr>
              <a:t>были</a:t>
            </a:r>
            <a:r>
              <a:rPr lang="ru-RU" sz="1200" b="1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запланированы</a:t>
            </a:r>
            <a:r>
              <a:rPr lang="ru-RU" sz="1200" b="1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расходы в сумме 5059,9 тыс. рублей. Исполнение составило 4444,5 тыс. рублей, или   87,8 %.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</a:t>
            </a:r>
            <a:r>
              <a:rPr lang="ru-RU" sz="1200" b="1" dirty="0">
                <a:latin typeface="Times New Roman"/>
                <a:ea typeface="Times New Roman"/>
              </a:rPr>
              <a:t> "Дорожное хозяйство (дорожные фонды)" </a:t>
            </a:r>
            <a:r>
              <a:rPr lang="ru-RU" sz="1200" dirty="0">
                <a:latin typeface="Times New Roman"/>
                <a:ea typeface="Times New Roman"/>
              </a:rPr>
              <a:t>было запланировано 5013,9 тыс. рублей, исполнение составило 4398,5 тыс. рублей (87,7 %), в том числе:</a:t>
            </a:r>
          </a:p>
          <a:p>
            <a:pPr indent="44958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ремонт и содержание автомобильных дорог – 3686,9 тыс. рублей, из нах краевые средства в сумме 3,065,3 тыс. руб. израсходованы в полном объеме;</a:t>
            </a:r>
          </a:p>
          <a:p>
            <a:pPr indent="44958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приобретение песчано-гравийной смеси, в целях дальнейшего </a:t>
            </a:r>
            <a:r>
              <a:rPr lang="ru-RU" sz="1200" dirty="0" err="1">
                <a:latin typeface="Times New Roman"/>
                <a:ea typeface="Times New Roman"/>
              </a:rPr>
              <a:t>грейдирования</a:t>
            </a:r>
            <a:r>
              <a:rPr lang="ru-RU" sz="1200" dirty="0">
                <a:latin typeface="Times New Roman"/>
                <a:ea typeface="Times New Roman"/>
              </a:rPr>
              <a:t> дорог с добавлением нового материала 646,3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- на приобретение и установку дорожных знаков – 65,3 тыс. рублей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 </a:t>
            </a:r>
            <a:r>
              <a:rPr lang="ru-RU" sz="1400" dirty="0">
                <a:latin typeface="Times New Roman"/>
                <a:ea typeface="Times New Roman"/>
              </a:rPr>
              <a:t>были запланированы расходы в сумме – 46,0 тыс. рублей на реализацию следующих мероприятий: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разработка программ комплексного развития транспортной инфраструктуры и социальной инфраструктуры – 40,0 тыс. руб. (в 2016 году данные расходы не предусматривались);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изготовление информационных материалов для субъектов малого и среднего предпринимательства – 6,0 тыс. рублей</a:t>
            </a:r>
          </a:p>
          <a:p>
            <a:r>
              <a:rPr lang="ru-RU" sz="1400" dirty="0">
                <a:latin typeface="Times New Roman"/>
                <a:ea typeface="Times New Roman"/>
              </a:rPr>
              <a:t>Исполнение по данным видам расходов составило  100 %.</a:t>
            </a:r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652120" y="1127412"/>
            <a:ext cx="648072" cy="1440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44208" y="764704"/>
            <a:ext cx="2592288" cy="3312368"/>
          </a:xfrm>
          <a:prstGeom prst="snip2Diag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dirty="0"/>
              <a:t>Остаток  денежных средств дорожного </a:t>
            </a:r>
            <a:r>
              <a:rPr lang="ru-RU" sz="1200" i="1" dirty="0" smtClean="0"/>
              <a:t>фонда, неиспользованный в </a:t>
            </a:r>
            <a:r>
              <a:rPr lang="ru-RU" sz="1200" i="1" dirty="0" smtClean="0"/>
              <a:t>2017 </a:t>
            </a:r>
            <a:r>
              <a:rPr lang="ru-RU" sz="1200" i="1" dirty="0" smtClean="0"/>
              <a:t>году направлен </a:t>
            </a:r>
            <a:r>
              <a:rPr lang="ru-RU" sz="1200" i="1" dirty="0"/>
              <a:t>на увеличение бюджетных ассигнований дорожного фонда в </a:t>
            </a:r>
            <a:r>
              <a:rPr lang="ru-RU" sz="1200" i="1" dirty="0" smtClean="0"/>
              <a:t>2018 </a:t>
            </a:r>
            <a:r>
              <a:rPr lang="ru-RU" sz="1200" i="1" dirty="0"/>
              <a:t>году в (в соответствии с решением Совета Бородинского сельского поселения Приморско-Ахтарского района № 243 от 19.08.2013 года «О муниципальном дорожном фонде Бородинского сельского поселения Приморско-Ахтарского района»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277</TotalTime>
  <Words>1783</Words>
  <Application>Microsoft Office PowerPoint</Application>
  <PresentationFormat>Экран (4:3)</PresentationFormat>
  <Paragraphs>329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2017 год утвержден решением Совета Бородинского сельского поселения Приморско-Ахтарского района от 15 декабря 2016 года № 135 «О бюджете Бородинского сельского поселения Приморско-Ахтарского района на 2017 год».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2017 году исполнен в сумме 15 072,4 тыс. рублей при плановом значении 15762,2 тыс. рублей или на 95,6 %.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2017 году денежные средства бюджета Бородинского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28</cp:revision>
  <dcterms:modified xsi:type="dcterms:W3CDTF">2018-05-18T12:20:45Z</dcterms:modified>
</cp:coreProperties>
</file>