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 (ожидаемое исполнение)</c:v>
                </c:pt>
                <c:pt idx="1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7596.9</c:v>
                </c:pt>
                <c:pt idx="1">
                  <c:v>7916.7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E9-405C-8D99-9BDC113F9F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 (ожидаемое исполнение)</c:v>
                </c:pt>
                <c:pt idx="1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261.2</c:v>
                </c:pt>
                <c:pt idx="1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E9-405C-8D99-9BDC113F9F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 (ожидаемое исполнение)</c:v>
                </c:pt>
                <c:pt idx="1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4575.8</c:v>
                </c:pt>
                <c:pt idx="1">
                  <c:v>4435.1000000000004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E9-405C-8D99-9BDC113F9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729088"/>
        <c:axId val="155926912"/>
        <c:axId val="0"/>
      </c:bar3DChart>
      <c:catAx>
        <c:axId val="15472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aseline="0"/>
            </a:pPr>
            <a:endParaRPr lang="ru-RU"/>
          </a:p>
        </c:txPr>
        <c:crossAx val="155926912"/>
        <c:crossesAt val="0"/>
        <c:auto val="1"/>
        <c:lblAlgn val="ctr"/>
        <c:lblOffset val="100"/>
        <c:noMultiLvlLbl val="0"/>
      </c:catAx>
      <c:valAx>
        <c:axId val="155926912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729088"/>
        <c:crosses val="autoZero"/>
        <c:crossBetween val="between"/>
        <c:majorUnit val="1000"/>
        <c:minorUnit val="20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(муниципального) внутреннего долга</c:v>
                </c:pt>
              </c:strCache>
            </c:strRef>
          </c:cat>
          <c:val>
            <c:numRef>
              <c:f>Лист1!$B$3:$B$12</c:f>
              <c:numCache>
                <c:formatCode>General</c:formatCode>
                <c:ptCount val="10"/>
                <c:pt idx="0">
                  <c:v>5163.7</c:v>
                </c:pt>
                <c:pt idx="1">
                  <c:v>247.4</c:v>
                </c:pt>
                <c:pt idx="2">
                  <c:v>10.8</c:v>
                </c:pt>
                <c:pt idx="3">
                  <c:v>1878.6</c:v>
                </c:pt>
                <c:pt idx="4">
                  <c:v>122.2</c:v>
                </c:pt>
                <c:pt idx="5">
                  <c:v>18</c:v>
                </c:pt>
                <c:pt idx="6">
                  <c:v>4201.8999999999996</c:v>
                </c:pt>
                <c:pt idx="7">
                  <c:v>18</c:v>
                </c:pt>
                <c:pt idx="8">
                  <c:v>56.4</c:v>
                </c:pt>
                <c:pt idx="9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1-4E92-92EE-DE999F2C2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/>
              <a:t>АДМИНИСТРАЦИЯ</a:t>
            </a:r>
            <a:br>
              <a:rPr lang="ru-RU" sz="2000" b="1" dirty="0"/>
            </a:br>
            <a:r>
              <a:rPr lang="ru-RU" sz="2000" b="1" dirty="0"/>
              <a:t>БОРОДИНСКОГО СЕЛЬСКОГО ПОСЕЛЕНИЯ</a:t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Бюджет 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на 2022 год</a:t>
            </a: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0700 «Образование»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1101 «Физическая культура»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1200</a:t>
            </a:r>
          </a:p>
          <a:p>
            <a:pPr algn="ctr"/>
            <a:r>
              <a:rPr lang="ru-RU" dirty="0"/>
              <a:t> «Средства массовой информации» 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предусматриваются расходы на реализацию мероприятий муниципальной программы Бородинского сельского поселения Приморско-Ахтарского района «Молодежь Бородинского сельского поселения Приморско-Ахтарского района» в сумме 18,0 тыс. рублей на оплату услуг координатора по работе с молодежью.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944895" y="2420888"/>
            <a:ext cx="4185562" cy="165618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Бородинского сельского поселения Приморско-Ахтарского района «Развитие физической культуры в Бородинском сельском поселении Приморско-Ахтарского района» в сумме 18,0 тыс. рублей на оплату услуг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спортинструктора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209801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Бородинского сельского поселения Приморско-Ахтарского района «Информационное обслуживание деятельности администрации  и Совета Бородинского сельского поселения Приморско-Ахтарского района» в сумме 56,4 тыс. рублей, на оплату услуг по размещению информационных материалов в районных и краевых печатных 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/>
                <a:ea typeface="Times New Roman"/>
              </a:rPr>
              <a:t>* 	Расчет затрат по мероприятиям муниципальных программ изложен в финансово-экономических обоснованиях к муниципальным программам.</a:t>
            </a:r>
          </a:p>
          <a:p>
            <a:pPr algn="just"/>
            <a:r>
              <a:rPr lang="ru-RU" sz="1400" dirty="0">
                <a:latin typeface="Times New Roman"/>
                <a:ea typeface="Times New Roman"/>
              </a:rPr>
              <a:t>              Средства бюджета Бородинского сельского поселения Приморско-Ахтарского района, направляемые на финансирование муниципальных программ, а так же не программных мероприятий будут уточняться и корректироваться с учетом реальных возможностей местного бюджета.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	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	По разделу 1300 </a:t>
            </a:r>
            <a:r>
              <a:rPr lang="ru-RU" b="1" dirty="0">
                <a:latin typeface="Times New Roman"/>
                <a:ea typeface="Times New Roman"/>
              </a:rPr>
              <a:t>«Обслуживание государственного (муниципального) долга» </a:t>
            </a:r>
            <a:r>
              <a:rPr lang="ru-RU" dirty="0">
                <a:latin typeface="Times New Roman"/>
                <a:ea typeface="Times New Roman"/>
              </a:rPr>
              <a:t>планируются расходы на оплату процентных платежей за пользование бюджетным кредитом, предоставленным из бюджета муниципального образования Приморско-Ахтарский район в 2021 году, в сумме 0,4 тыс. рублей.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Плата за пользование бюджетным кредитом начисляется с даты его предоставления и по дату его возврата включительно (не позднее 15 июля 2022 года) исходя из суммы фактически используемого бюджетного кредита – 675,0 тыс. рублей.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Начисление платы за пользование бюджетным кредитом осуществляется ежемесячно из расчета фактического количества дней пользования бюджетным кредитом (в 2022 году 196 дней) и количества календарных дней в году (365 дней).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Таким образом, сумма процентных платежей в 2022 году составит: 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675 000,00 руб. х 0,1% = 675,00 руб.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675,00 руб. / 365 </a:t>
            </a:r>
            <a:r>
              <a:rPr lang="ru-RU" dirty="0" err="1">
                <a:latin typeface="Times New Roman"/>
                <a:ea typeface="Times New Roman"/>
              </a:rPr>
              <a:t>дн</a:t>
            </a:r>
            <a:r>
              <a:rPr lang="ru-RU" dirty="0">
                <a:latin typeface="Times New Roman"/>
                <a:ea typeface="Times New Roman"/>
              </a:rPr>
              <a:t>. = 1,85 руб.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1,85 руб. х 196 </a:t>
            </a:r>
            <a:r>
              <a:rPr lang="ru-RU" dirty="0" err="1">
                <a:latin typeface="Times New Roman"/>
                <a:ea typeface="Times New Roman"/>
              </a:rPr>
              <a:t>дн</a:t>
            </a:r>
            <a:r>
              <a:rPr lang="ru-RU" dirty="0">
                <a:latin typeface="Times New Roman"/>
                <a:ea typeface="Times New Roman"/>
              </a:rPr>
              <a:t>. = 362,60 рублей.</a:t>
            </a:r>
          </a:p>
          <a:p>
            <a:pPr algn="just"/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7BDEB6-8780-8BAE-0D02-605163EA99EC}"/>
              </a:ext>
            </a:extLst>
          </p:cNvPr>
          <p:cNvSpPr txBox="1"/>
          <p:nvPr/>
        </p:nvSpPr>
        <p:spPr>
          <a:xfrm>
            <a:off x="539552" y="753563"/>
            <a:ext cx="820891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Источники внутреннего финансирования дефицита бюджета</a:t>
            </a:r>
          </a:p>
          <a:p>
            <a:r>
              <a:rPr lang="ru-RU" dirty="0"/>
              <a:t> </a:t>
            </a:r>
          </a:p>
          <a:p>
            <a:pPr algn="just"/>
            <a:r>
              <a:rPr lang="ru-RU" dirty="0"/>
              <a:t>	Проектом решения Совета Бородинского сельского поселения Приморско-Ахтарского района «О бюджете Бородинского сельского поселения Приморско-Ахтарского района на 2022 год» профицит бюджета планируется в сумме – 675,0 тыс. рублей, источниками внутреннего финансирования дефицита бюджета является погашение бюджетом сельского поселения бюджетного кредита в сумме 675,0 тыс. рублей, привлеченного из бюджета муниципального образования Приморско-Ахтарский район в 2021 году.</a:t>
            </a:r>
          </a:p>
        </p:txBody>
      </p:sp>
    </p:spTree>
    <p:extLst>
      <p:ext uri="{BB962C8B-B14F-4D97-AF65-F5344CB8AC3E}">
        <p14:creationId xmlns:p14="http://schemas.microsoft.com/office/powerpoint/2010/main" val="327441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>на 2022 год</a:t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br>
              <a:rPr lang="ru-RU" sz="2000" b="1" dirty="0">
                <a:solidFill>
                  <a:schemeClr val="tx1"/>
                </a:solidFill>
                <a:effectLst/>
              </a:rPr>
            </a:br>
            <a:br>
              <a:rPr lang="ru-RU" sz="1600" b="1" dirty="0">
                <a:solidFill>
                  <a:schemeClr val="tx1"/>
                </a:solidFill>
                <a:effectLst/>
              </a:rPr>
            </a:b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204942"/>
            <a:ext cx="40484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– 12 392,4 тыс. рублей;</a:t>
            </a:r>
          </a:p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расходы – 11 717,4 тыс. рублей;</a:t>
            </a:r>
          </a:p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профицит – 675,0 тыс. рублей.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2022 год в сравнении с ожидаемым исполнением за 2021 год (в тыс. руб.):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09049942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89596" y="3068960"/>
            <a:ext cx="277489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Общий объем доходов поселения в 2022 году прогнозируется в сумме –12392,4 тыс. рублей, со снижением к ожидаемому исполнению 2021 на 0,3 %.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Налоговые и неналоговые доходы на 2022 год планируются в сумме – 7957,3 тыс. рублей, безвозмездные поступления – 12392,4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2022 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5E03677-B28C-E1D0-6A18-FD211A671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98220"/>
              </p:ext>
            </p:extLst>
          </p:nvPr>
        </p:nvGraphicFramePr>
        <p:xfrm>
          <a:off x="1259632" y="1268760"/>
          <a:ext cx="7128792" cy="39128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2668">
                  <a:extLst>
                    <a:ext uri="{9D8B030D-6E8A-4147-A177-3AD203B41FA5}">
                      <a16:colId xmlns:a16="http://schemas.microsoft.com/office/drawing/2014/main" val="4107400354"/>
                    </a:ext>
                  </a:extLst>
                </a:gridCol>
                <a:gridCol w="788686">
                  <a:extLst>
                    <a:ext uri="{9D8B030D-6E8A-4147-A177-3AD203B41FA5}">
                      <a16:colId xmlns:a16="http://schemas.microsoft.com/office/drawing/2014/main" val="1683753965"/>
                    </a:ext>
                  </a:extLst>
                </a:gridCol>
                <a:gridCol w="785842">
                  <a:extLst>
                    <a:ext uri="{9D8B030D-6E8A-4147-A177-3AD203B41FA5}">
                      <a16:colId xmlns:a16="http://schemas.microsoft.com/office/drawing/2014/main" val="3294799507"/>
                    </a:ext>
                  </a:extLst>
                </a:gridCol>
                <a:gridCol w="736770">
                  <a:extLst>
                    <a:ext uri="{9D8B030D-6E8A-4147-A177-3AD203B41FA5}">
                      <a16:colId xmlns:a16="http://schemas.microsoft.com/office/drawing/2014/main" val="1124040054"/>
                    </a:ext>
                  </a:extLst>
                </a:gridCol>
                <a:gridCol w="768062">
                  <a:extLst>
                    <a:ext uri="{9D8B030D-6E8A-4147-A177-3AD203B41FA5}">
                      <a16:colId xmlns:a16="http://schemas.microsoft.com/office/drawing/2014/main" val="4083370285"/>
                    </a:ext>
                  </a:extLst>
                </a:gridCol>
                <a:gridCol w="640052">
                  <a:extLst>
                    <a:ext uri="{9D8B030D-6E8A-4147-A177-3AD203B41FA5}">
                      <a16:colId xmlns:a16="http://schemas.microsoft.com/office/drawing/2014/main" val="1713339443"/>
                    </a:ext>
                  </a:extLst>
                </a:gridCol>
                <a:gridCol w="106712">
                  <a:extLst>
                    <a:ext uri="{9D8B030D-6E8A-4147-A177-3AD203B41FA5}">
                      <a16:colId xmlns:a16="http://schemas.microsoft.com/office/drawing/2014/main" val="1779517893"/>
                    </a:ext>
                  </a:extLst>
                </a:gridCol>
              </a:tblGrid>
              <a:tr h="142240">
                <a:tc rowSpan="3"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Наименование доходов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2021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2022 год</a:t>
                      </a:r>
                    </a:p>
                    <a:p>
                      <a:r>
                        <a:rPr lang="ru-RU" sz="1000">
                          <a:effectLst/>
                        </a:rPr>
                        <a:t>Проект бюджета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01657"/>
                  </a:ext>
                </a:extLst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Уточ</a:t>
                      </a:r>
                    </a:p>
                    <a:p>
                      <a:r>
                        <a:rPr lang="ru-RU" sz="1000">
                          <a:effectLst/>
                        </a:rPr>
                        <a:t>ненный бюджет</a:t>
                      </a:r>
                    </a:p>
                    <a:p>
                      <a:r>
                        <a:rPr lang="ru-RU" sz="1000">
                          <a:effectLst/>
                        </a:rPr>
                        <a:t>на</a:t>
                      </a:r>
                    </a:p>
                    <a:p>
                      <a:r>
                        <a:rPr lang="ru-RU" sz="1000">
                          <a:effectLst/>
                        </a:rPr>
                        <a:t>01.11.2021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Ожида</a:t>
                      </a:r>
                    </a:p>
                    <a:p>
                      <a:r>
                        <a:rPr lang="ru-RU" sz="1000">
                          <a:effectLst/>
                        </a:rPr>
                        <a:t>емое испол</a:t>
                      </a:r>
                    </a:p>
                    <a:p>
                      <a:r>
                        <a:rPr lang="ru-RU" sz="1000">
                          <a:effectLst/>
                        </a:rPr>
                        <a:t>нение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r>
                        <a:rPr lang="ru-RU" sz="1000">
                          <a:effectLst/>
                        </a:rPr>
                        <a:t>Тыс.</a:t>
                      </a:r>
                    </a:p>
                    <a:p>
                      <a:r>
                        <a:rPr lang="ru-RU" sz="1000">
                          <a:effectLst/>
                        </a:rPr>
                        <a:t>руб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(+/-) 2022 г. к ожидаемому </a:t>
                      </a:r>
                    </a:p>
                    <a:p>
                      <a:r>
                        <a:rPr lang="ru-RU" sz="1000">
                          <a:effectLst/>
                        </a:rPr>
                        <a:t>исполнению в  </a:t>
                      </a:r>
                    </a:p>
                    <a:p>
                      <a:r>
                        <a:rPr lang="ru-RU" sz="1000">
                          <a:effectLst/>
                        </a:rPr>
                        <a:t>2021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3829499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869082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Налог на доходы физических лиц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1 390,0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1 390,0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1 650,0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260,0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808853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Доходы от уплаты акцизов на нефтепродукты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1 726,9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1 726,9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1 876,7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149,8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399672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Единый сельскохозяйственный налог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342150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Налог на имущество физических лиц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830,0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879960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3 660,0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3 660,0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3 550,0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- 110,0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654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Доходы, получаемые в виде арендной платы за земельные участки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- 7,7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824287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Доходы от сдачи в аренду имущества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- 41,6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702301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Доходы от перечисления части прибыли МУП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939029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Доходы от компенсации затрат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18,3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- 18,3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48836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Доходы от продажи земельных участков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- 150,0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754588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Доходы от поступления штрафов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- 3,0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33424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7 834,5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7 858,1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7 957,3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99,2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8658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C81B4E-873D-6640-5681-5FE3DC6A0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094" y="927651"/>
            <a:ext cx="6658306" cy="462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Бородинского сельского поселения Приморско-Ахтарского района</a:t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2022 год запланированы расходы в сумме 11717,4 тыс. рублей, что на 1,9 % больше первоначально утвержденных расходов бюджета поселения на 2021 год и на 11,7 % меньше ожидаемого исполнения в 2021 году.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643011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вопросы"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6926FC1-C454-EE61-1A07-CA74D67A8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901446"/>
            <a:ext cx="7056784" cy="533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 </a:t>
            </a:r>
            <a:r>
              <a:rPr lang="ru-RU" sz="1400" dirty="0">
                <a:latin typeface="Times New Roman"/>
                <a:ea typeface="Times New Roman"/>
              </a:rPr>
              <a:t>планируются расходы на осуществление первичного воинского учета на территориях, где отсутствуют военные комиссариаты в сумме 247,4 тыс. рублей, на содержание инспектора ВУБ, в рамках субвенций, предусмотренных в проекте краевого бюджета.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Бородинского сельского поселения Приморско-Ахтарского района «Обеспечение безопасности населения Бородинского сельского поселения Приморско-Ахтарского района» на 2022 год в сумме 10,8 тыс. рублей. 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284984"/>
            <a:ext cx="8064896" cy="338437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По разделу </a:t>
            </a:r>
            <a:r>
              <a:rPr lang="ru-RU" sz="1300" b="1" dirty="0">
                <a:solidFill>
                  <a:srgbClr val="000000"/>
                </a:solidFill>
                <a:latin typeface="Times New Roman"/>
                <a:ea typeface="Times New Roman"/>
              </a:rPr>
              <a:t>«Национальная экономика» 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планируются расходы в сумме – 1878,6 тыс. рублей, в том числе:</a:t>
            </a:r>
          </a:p>
          <a:p>
            <a:pPr indent="449580"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         - по подразделу «Дорожное хозяйство (дорожные фонды)» - в рамках муниципальной программы Бородинского сельского поселения Приморско-Ахтарского района «Развитие Бородинского сельского поселения Приморско-Ахтарского района в сфере дорожного хозяйства» подпрограммы «Ремонт и содержание автомобильных дорог Бородинского сельского поселения Приморско-Ахтарского района» предусмотрены средства на 2022 год в сумме 1834,7 тыс. рублей на ремонт и содержание дорог населенных пунктов Бородинского сельского поселения Приморско-Ахтарского района; подпрограммы «Повышение безопасности дорожного движения в Бородинском сельском поселении Приморско-Ахтарского района» предусмотрены средства на 2022 год в сумме 42,0 тыс. рублей на совершенствование дорожных условий, установку дорожных знаков.</a:t>
            </a:r>
          </a:p>
          <a:p>
            <a:pPr indent="449580"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       - по подразделу «Другие вопросы в области национальной экономики» - в рамках муниципальной программы Бородинского сельского поселения Приморско-Ахтарского района «Экономическое развитие Бородинского сельского поселения Приморско-Ахтарского района» предусматриваются расходы на 2022 год в сумме 1,9 тыс. рублей, на создание благоприятных условий для развития малого и среднего предпринимательства на территории Бородинского сельского поселения Приморско-Ахтарского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34138"/>
            <a:ext cx="7308304" cy="245875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предусмотрены расходы в рамках муниципальной программы «Развитие жилищно-коммунального хозяйства и благоустройства в Бородинском сельском поселении Приморско-Ахтарского района» в сумме 122,2 тыс. рублей. 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Финансирование расходов предусмотрено по двум подпрограмм.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3514" y="2876384"/>
            <a:ext cx="4538486" cy="3144904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«Коммунальное хозяйство»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«Развитие системы водоснабжения Бородинского сельского поселения Приморско-Ахтарского района» предусмотрены средства на 2022 год в сумме 12,3 тыс. рублей на приобретение материальных запасов, а именно труб, в целях проведения комплекса мероприятий по ремонту объектов водоотведения в Бородинском сельском поселении Приморско-Ахтарского района.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995937" y="2885621"/>
            <a:ext cx="5160688" cy="313566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«Благоустройство»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«Благоустройство Бородинского сельского поселения Приморско-Ахтарского района» предусмотрены средства на 2022 год в сумме 109,9 тыс. рублей на организацию работ по благоустройству населенных пунктов Бородинского сельского поселения Приморско-Ахтарского района, в том числе на содержание мест захоронения, организацию сбора и вывоза ТБО и  прочие мероприятия (выкос сорной растительности) по благоустройству поселения.</a:t>
            </a:r>
            <a:endParaRPr lang="ru-RU" sz="1400" dirty="0"/>
          </a:p>
        </p:txBody>
      </p:sp>
      <p:sp>
        <p:nvSpPr>
          <p:cNvPr id="3" name="Стрелка вниз 2"/>
          <p:cNvSpPr/>
          <p:nvPr/>
        </p:nvSpPr>
        <p:spPr>
          <a:xfrm rot="991492">
            <a:off x="1166687" y="2242629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780943">
            <a:off x="4370179" y="2110307"/>
            <a:ext cx="416266" cy="1041495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	</a:t>
            </a:r>
            <a:endParaRPr lang="ru-RU" sz="1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9" y="318648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Расходы по разделу 0800 </a:t>
            </a:r>
            <a:r>
              <a:rPr lang="ru-RU" b="1" dirty="0">
                <a:latin typeface="Times New Roman"/>
                <a:ea typeface="Times New Roman"/>
              </a:rPr>
              <a:t>«Культура» </a:t>
            </a:r>
            <a:r>
              <a:rPr lang="ru-RU" dirty="0">
                <a:latin typeface="Times New Roman"/>
                <a:ea typeface="Times New Roman"/>
              </a:rPr>
              <a:t>предусматриваются в рамках муниципальной программы Бородинского сельского поселения Приморско-Ахтарского района «Развитие культуры Бородинского сельского поселения Приморско-Ахтарского района» в сумме 4201,9 тыс. рублей.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Финансирование расходов предусмотрено по двум подпрограмм.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По подпрограмме «Организация досуга, предоставление услуг организаций культуры» предусмотрены средства на 2022 год в сумме 3544,9 тыс. рублей на финансовое обеспечение деятельности МКУ «СДК ст. Бородинской» по организации досуга.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По подпрограмме «Организация библиотечного обслуживания населения»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предусмотрены средства на 2022 год в сумме 657,0 тыс. рублей на финансовое обеспечение деятельности МКУК «Бородинская ПБ» по организации библиотечного обслуживания.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При формировании расходов планирование осуществлялось по четырем основным предметным статьям: оплата труда с начислениями, социальное обеспечение, коммунальные услуги, материальные затраты.</a:t>
            </a:r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940</TotalTime>
  <Words>1363</Words>
  <Application>Microsoft Office PowerPoint</Application>
  <PresentationFormat>Экран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АДМИНИСТРАЦИЯ БОРОДИНСКОГО СЕЛЬСКОГО ПОСЕЛЕНИЯ ПРИМОРСКО-АХТАРСКОГО РАЙОНА  </vt:lpstr>
      <vt:lpstr> Основные параметры проекта бюджета поселения  на 2022 год   </vt:lpstr>
      <vt:lpstr>Проект бюджета поселения по налоговым и неналоговым доходам на 2022 год представлен в следующей таблице:</vt:lpstr>
      <vt:lpstr>Презентация PowerPoint</vt:lpstr>
      <vt:lpstr>  Расходы бюджета Бородинского сельского поселения Приморско-Ахтарского района Проектом решения о бюджете на 2022 год запланированы расходы в сумме 11717,4 тыс. рублей, что на 1,9 % больше первоначально утвержденных расходов бюджета поселения на 2021 год и на 11,7 % меньше ожидаемого исполнения в 2021 году.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admin-bsp@mail.ru</cp:lastModifiedBy>
  <cp:revision>64</cp:revision>
  <dcterms:modified xsi:type="dcterms:W3CDTF">2022-07-11T14:19:56Z</dcterms:modified>
  <cp:contentStatus/>
</cp:coreProperties>
</file>