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990.5</c:v>
                </c:pt>
                <c:pt idx="1">
                  <c:v>1451.5</c:v>
                </c:pt>
                <c:pt idx="2">
                  <c:v>27.7</c:v>
                </c:pt>
                <c:pt idx="3">
                  <c:v>376.6</c:v>
                </c:pt>
                <c:pt idx="4">
                  <c:v>2689.8</c:v>
                </c:pt>
                <c:pt idx="5">
                  <c:v>212.2</c:v>
                </c:pt>
                <c:pt idx="6">
                  <c:v>3.5</c:v>
                </c:pt>
                <c:pt idx="7">
                  <c:v>15.1</c:v>
                </c:pt>
                <c:pt idx="8">
                  <c:v>24168.6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2385.6999999999998</c:v>
                </c:pt>
                <c:pt idx="1">
                  <c:v>842.4</c:v>
                </c:pt>
                <c:pt idx="2">
                  <c:v>194.2</c:v>
                </c:pt>
                <c:pt idx="3">
                  <c:v>0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5337315545999651E-2"/>
                  <c:y val="-4.40923230752138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1.9520219785817736E-2"/>
                  <c:y val="-7.447089212309743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4674</c:v>
                </c:pt>
                <c:pt idx="1">
                  <c:v>190.4</c:v>
                </c:pt>
                <c:pt idx="2">
                  <c:v>6.6</c:v>
                </c:pt>
                <c:pt idx="3">
                  <c:v>1348.1</c:v>
                </c:pt>
                <c:pt idx="4">
                  <c:v>566.29999999999995</c:v>
                </c:pt>
                <c:pt idx="5">
                  <c:v>83.5</c:v>
                </c:pt>
                <c:pt idx="6">
                  <c:v>3117.7</c:v>
                </c:pt>
                <c:pt idx="7">
                  <c:v>147.1</c:v>
                </c:pt>
                <c:pt idx="8">
                  <c:v>59.6</c:v>
                </c:pt>
                <c:pt idx="9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38191101414677975"/>
          <c:y val="4.7399704126442654E-4"/>
          <c:w val="0.61808898585322025"/>
          <c:h val="0.999052005917471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2016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разделу</a:t>
            </a:r>
            <a:r>
              <a:rPr lang="ru-RU" sz="1400" b="1" dirty="0"/>
              <a:t>  "Образование" </a:t>
            </a:r>
            <a:r>
              <a:rPr lang="ru-RU" sz="1400" dirty="0"/>
              <a:t>удельный вес в общем объеме расходов составляет </a:t>
            </a:r>
            <a:r>
              <a:rPr lang="ru-RU" sz="1400" b="1" dirty="0"/>
              <a:t>0,8 %</a:t>
            </a:r>
            <a:r>
              <a:rPr lang="ru-RU" sz="1400" dirty="0"/>
              <a:t>. Исполнение расходов в 2016 году составило </a:t>
            </a:r>
            <a:r>
              <a:rPr lang="ru-RU" sz="1400" b="1" dirty="0"/>
              <a:t>100 %</a:t>
            </a:r>
            <a:r>
              <a:rPr lang="ru-RU" sz="1400" dirty="0"/>
              <a:t>, при утвержденном плане </a:t>
            </a:r>
            <a:r>
              <a:rPr lang="ru-RU" sz="1400" b="1" dirty="0"/>
              <a:t>83,5</a:t>
            </a:r>
            <a:r>
              <a:rPr lang="ru-RU" sz="1400" dirty="0"/>
              <a:t> тыс. рублей на реализацию мероприятий муниципальной программы "Молодежь Бородинского сельского поселения Приморско-Ахтарского </a:t>
            </a:r>
            <a:r>
              <a:rPr lang="ru-RU" sz="1400" dirty="0" smtClean="0"/>
              <a:t>района".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1400" dirty="0"/>
              <a:t>Расходы  по разделу </a:t>
            </a:r>
            <a:r>
              <a:rPr lang="ru-RU" sz="1400" b="1" dirty="0"/>
              <a:t>"Социальная политика" </a:t>
            </a:r>
            <a:r>
              <a:rPr lang="ru-RU" sz="1400" dirty="0"/>
              <a:t>в 2016 году были запланированы в размере </a:t>
            </a:r>
            <a:r>
              <a:rPr lang="ru-RU" sz="1400" b="1" dirty="0"/>
              <a:t>147,2</a:t>
            </a:r>
            <a:r>
              <a:rPr lang="ru-RU" sz="1400" dirty="0"/>
              <a:t> тыс. руб</a:t>
            </a:r>
            <a:r>
              <a:rPr lang="ru-RU" sz="1400" dirty="0" smtClean="0"/>
              <a:t>. на выплату пенсии лицам, замещавшим должности муниципальной службы, </a:t>
            </a:r>
            <a:r>
              <a:rPr lang="ru-RU" sz="1400" dirty="0"/>
              <a:t>фактическое исполнение составило </a:t>
            </a:r>
            <a:r>
              <a:rPr lang="ru-RU" sz="1400" b="1" dirty="0"/>
              <a:t>147,1 </a:t>
            </a:r>
            <a:r>
              <a:rPr lang="ru-RU" sz="1400" dirty="0"/>
              <a:t>тыс. руб., или </a:t>
            </a:r>
            <a:r>
              <a:rPr lang="ru-RU" sz="1400" b="1" dirty="0"/>
              <a:t>99,9</a:t>
            </a:r>
            <a:r>
              <a:rPr lang="ru-RU" sz="1400" dirty="0"/>
              <a:t> </a:t>
            </a:r>
            <a:r>
              <a:rPr lang="ru-RU" b="1" dirty="0"/>
              <a:t>%</a:t>
            </a:r>
            <a:r>
              <a:rPr lang="ru-RU" dirty="0"/>
              <a:t>.</a:t>
            </a:r>
          </a:p>
        </p:txBody>
      </p:sp>
      <p:sp>
        <p:nvSpPr>
          <p:cNvPr id="9" name="Куб 8"/>
          <p:cNvSpPr/>
          <p:nvPr/>
        </p:nvSpPr>
        <p:spPr>
          <a:xfrm>
            <a:off x="0" y="3356992"/>
            <a:ext cx="4104456" cy="2952328"/>
          </a:xfrm>
          <a:prstGeom prst="cub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Расходы  по разделу </a:t>
            </a:r>
            <a:r>
              <a:rPr lang="ru-RU" sz="1400" b="1" dirty="0"/>
              <a:t>"Физическая культура  и спорт" </a:t>
            </a:r>
            <a:r>
              <a:rPr lang="ru-RU" sz="1400" dirty="0"/>
              <a:t>составили </a:t>
            </a:r>
            <a:r>
              <a:rPr lang="ru-RU" sz="1400" b="1" dirty="0"/>
              <a:t>59,6 </a:t>
            </a:r>
            <a:r>
              <a:rPr lang="ru-RU" sz="1400" dirty="0"/>
              <a:t>тыс. рублей или </a:t>
            </a:r>
            <a:r>
              <a:rPr lang="ru-RU" sz="1400" b="1" dirty="0"/>
              <a:t>100 %</a:t>
            </a:r>
            <a:r>
              <a:rPr lang="ru-RU" sz="1400" dirty="0"/>
              <a:t> к годовому плану на реализацию мероприятий муниципальной программы "Развитие физической культуры в Бородинском сельском поселении Приморско-Ахтарского района".</a:t>
            </a:r>
          </a:p>
        </p:txBody>
      </p:sp>
      <p:sp>
        <p:nvSpPr>
          <p:cNvPr id="10" name="Куб 9"/>
          <p:cNvSpPr/>
          <p:nvPr/>
        </p:nvSpPr>
        <p:spPr>
          <a:xfrm>
            <a:off x="4355976" y="3356992"/>
            <a:ext cx="4032448" cy="29523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Расходы по разделу </a:t>
            </a:r>
            <a:r>
              <a:rPr lang="ru-RU" sz="1200" b="1" dirty="0"/>
              <a:t>"Средства массовой информации" </a:t>
            </a:r>
            <a:r>
              <a:rPr lang="ru-RU" sz="1200" dirty="0"/>
              <a:t>составили </a:t>
            </a:r>
            <a:r>
              <a:rPr lang="ru-RU" sz="1200" b="1" dirty="0"/>
              <a:t>239,0 </a:t>
            </a:r>
            <a:r>
              <a:rPr lang="ru-RU" sz="1200" dirty="0"/>
              <a:t>тыс. рублей, или </a:t>
            </a:r>
            <a:r>
              <a:rPr lang="ru-RU" sz="1200" b="1" dirty="0"/>
              <a:t>100 %</a:t>
            </a:r>
            <a:r>
              <a:rPr lang="ru-RU" sz="1200" dirty="0"/>
              <a:t> к плану на реализацию мероприятий муниципальной программы "Информационное обслуживание деятельности администрации и Совета Бородинского сельского поселения Приморско-Ахтарского района«, в частности на распространение информационных материалов в периодических печатных изданиях.</a:t>
            </a:r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168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разделу </a:t>
            </a:r>
            <a:r>
              <a:rPr lang="ru-RU" sz="1400" b="1" dirty="0"/>
              <a:t>"Культура, кинематография" </a:t>
            </a:r>
            <a:r>
              <a:rPr lang="ru-RU" sz="1400" dirty="0"/>
              <a:t>были запланированы</a:t>
            </a:r>
            <a:r>
              <a:rPr lang="ru-RU" sz="1400" b="1" dirty="0"/>
              <a:t> </a:t>
            </a:r>
            <a:r>
              <a:rPr lang="ru-RU" sz="1400" dirty="0"/>
              <a:t>расходы в сумме </a:t>
            </a:r>
            <a:r>
              <a:rPr lang="ru-RU" sz="1400" b="1" dirty="0"/>
              <a:t>3151,3</a:t>
            </a:r>
            <a:r>
              <a:rPr lang="ru-RU" sz="1400" dirty="0"/>
              <a:t> тыс. рублей. Исполнение составило </a:t>
            </a:r>
            <a:r>
              <a:rPr lang="ru-RU" sz="1400" b="1" dirty="0"/>
              <a:t>3117,7 </a:t>
            </a:r>
            <a:r>
              <a:rPr lang="ru-RU" sz="1400" dirty="0"/>
              <a:t>тыс. рублей или </a:t>
            </a:r>
            <a:r>
              <a:rPr lang="ru-RU" sz="1400" b="1" dirty="0"/>
              <a:t>98,9 %</a:t>
            </a:r>
            <a:r>
              <a:rPr lang="ru-RU" sz="1400" dirty="0"/>
              <a:t>. Невысокий процент исполнения по разделу подразделу 0801 "Культура" </a:t>
            </a:r>
            <a:r>
              <a:rPr lang="ru-RU" sz="1400" dirty="0" smtClean="0"/>
              <a:t>связан </a:t>
            </a:r>
            <a:r>
              <a:rPr lang="ru-RU" sz="1400" dirty="0"/>
              <a:t>с тем, что расходы на поэтапное повышение заработной платы работников муниципальных учреждений до средней заработной платы по Краснодарскому краю за счет краевых средств производились в соответствии с постановлением администрации Бородинского сельского поселения Приморско-Ахтарского района от 15.03.2013 г. № 48, в соответствии с фактически отработанным временем в необходимой потребности. 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99007" y="368660"/>
            <a:ext cx="2592288" cy="2520280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Средства выделенные из краевого бюджета бюджету Бородинского сельского поселения на выплату заработной платы работникам культуры составили </a:t>
            </a:r>
            <a:r>
              <a:rPr lang="ru-RU" sz="1400" b="1" dirty="0"/>
              <a:t>664,0</a:t>
            </a:r>
            <a:r>
              <a:rPr lang="ru-RU" sz="1400" dirty="0"/>
              <a:t> тыс. руб., из них было фактически израсходовано </a:t>
            </a:r>
            <a:r>
              <a:rPr lang="ru-RU" sz="1400" b="1" dirty="0"/>
              <a:t>633,0</a:t>
            </a:r>
            <a:r>
              <a:rPr lang="ru-RU" sz="1400" dirty="0"/>
              <a:t> тыс. рублей. 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236568" y="3356992"/>
            <a:ext cx="2592288" cy="3096344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Средства местного бюджета  на </a:t>
            </a:r>
            <a:r>
              <a:rPr lang="ru-RU" sz="1400" dirty="0" err="1" smtClean="0"/>
              <a:t>софинансирование</a:t>
            </a:r>
            <a:r>
              <a:rPr lang="ru-RU" sz="1400" dirty="0"/>
              <a:t> </a:t>
            </a:r>
            <a:r>
              <a:rPr lang="ru-RU" sz="1400" dirty="0" smtClean="0"/>
              <a:t>расходов </a:t>
            </a:r>
            <a:r>
              <a:rPr lang="ru-RU" sz="1400" dirty="0"/>
              <a:t>на поэтапное повышение заработной платы</a:t>
            </a:r>
            <a:r>
              <a:rPr lang="ru-RU" sz="1400" dirty="0" smtClean="0"/>
              <a:t> были </a:t>
            </a:r>
            <a:r>
              <a:rPr lang="ru-RU" sz="1400" dirty="0"/>
              <a:t>запланированы в сумме </a:t>
            </a:r>
            <a:r>
              <a:rPr lang="ru-RU" sz="1400" b="1" dirty="0"/>
              <a:t>50,0</a:t>
            </a:r>
            <a:r>
              <a:rPr lang="ru-RU" sz="1400" dirty="0"/>
              <a:t> тыс. рублей, произведено расходов было в сумме </a:t>
            </a:r>
            <a:r>
              <a:rPr lang="ru-RU" sz="1400" b="1" dirty="0"/>
              <a:t>49,9</a:t>
            </a:r>
            <a:r>
              <a:rPr lang="ru-RU" sz="1400" dirty="0"/>
              <a:t> тыс. рублей. </a:t>
            </a: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5292080" y="2636912"/>
            <a:ext cx="1440160" cy="648072"/>
          </a:xfrm>
          <a:prstGeom prst="curved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3252" y="350100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i="1" dirty="0"/>
              <a:t>По данному разделу были запланированы расходы на содержание муниципальных учреждений: </a:t>
            </a:r>
          </a:p>
          <a:p>
            <a:r>
              <a:rPr lang="ru-RU" sz="1600" i="1" dirty="0"/>
              <a:t>          - МКУ "СДК ст. Бородинской" в сумме – 1700,5 тыс. рублей, исполнение оставило 1698,5 тыс. рублей;</a:t>
            </a:r>
          </a:p>
          <a:p>
            <a:r>
              <a:rPr lang="ru-RU" sz="1600" i="1" dirty="0"/>
              <a:t>          - МКУК "Бородинская ПБ" в сумме – 318,7 тыс. рублей, исполнение оставило 318,2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b="1" i="1" dirty="0"/>
              <a:t>Источники внутреннего финансирования дефицита </a:t>
            </a:r>
            <a:r>
              <a:rPr lang="ru-RU" b="1" i="1" dirty="0" smtClean="0"/>
              <a:t>бюджета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 smtClean="0"/>
              <a:t>	Решением </a:t>
            </a:r>
            <a:r>
              <a:rPr lang="ru-RU" i="1" dirty="0"/>
              <a:t>Совета Бородинского сельского поселения Приморско-Ахтарского района от 10 декабря 2015 года № 67 "О бюджете Бородинского сельского поселения Приморско-Ахтарского района на 2016 год"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470,2 тыс. рублей.</a:t>
            </a:r>
          </a:p>
          <a:p>
            <a:pPr algn="just"/>
            <a:r>
              <a:rPr lang="ru-RU" i="1" dirty="0" smtClean="0"/>
              <a:t>	Погашение </a:t>
            </a:r>
            <a:r>
              <a:rPr lang="ru-RU" i="1" dirty="0"/>
              <a:t>дефицита бюджета Бородинского сельского поселения Приморско-Ахтарского района планировалось производить за счет изменения  остатков средств на счетах по учету средств бюджета Бородинского сельского поселения.</a:t>
            </a:r>
          </a:p>
          <a:p>
            <a:pPr algn="just"/>
            <a:r>
              <a:rPr lang="ru-RU" i="1" dirty="0" smtClean="0"/>
              <a:t>	В </a:t>
            </a:r>
            <a:r>
              <a:rPr lang="ru-RU" i="1" dirty="0"/>
              <a:t>результате исполнения бюджета за 2016 год сложился профицит бюджета в сумме – 22937,2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2016 год утвержден решением Совета Бородинского сельского поселения Приморско-Ахтарского района от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10 декабря 2015 года № 67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         «О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бюджете Бородинского сельского поселения Приморско-Ахтарского района на 2016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432304"/>
              </p:ext>
            </p:extLst>
          </p:nvPr>
        </p:nvGraphicFramePr>
        <p:xfrm>
          <a:off x="1043608" y="2204863"/>
          <a:ext cx="7344816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783686"/>
                <a:gridCol w="900475"/>
                <a:gridCol w="946012"/>
                <a:gridCol w="946012"/>
                <a:gridCol w="926916"/>
                <a:gridCol w="841715"/>
              </a:tblGrid>
              <a:tr h="6043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2015 г. 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1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5 032,4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7028,1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29936,5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594,9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 Безвозмездные поступления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3 974,5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3463,8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3433,0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9 006,9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10491,9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33369,5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318,1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10 288,6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10962,1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10432,3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5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Дефицит (-), профицит (+)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- 1281,7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-470,2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+22937,2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62901" y="1844824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37791"/>
              </p:ext>
            </p:extLst>
          </p:nvPr>
        </p:nvGraphicFramePr>
        <p:xfrm>
          <a:off x="179512" y="548685"/>
          <a:ext cx="8496943" cy="60822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26841"/>
                <a:gridCol w="1003056"/>
                <a:gridCol w="1058490"/>
                <a:gridCol w="1032973"/>
                <a:gridCol w="901870"/>
                <a:gridCol w="873713"/>
              </a:tblGrid>
              <a:tr h="131824"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</a:p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2015 г.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 gridSpan="4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2016 год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к 2015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к плану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бюджета - ВСЕГО: 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том числе: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9006,9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10491,9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33369,5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318,1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5032,4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7028,1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29936,5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594,9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10715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Налог на доходы физических лиц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1271,5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17580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Акцизы по подакцизным </a:t>
                      </a:r>
                      <a:r>
                        <a:rPr lang="ru-RU" sz="1000" dirty="0" smtClean="0">
                          <a:effectLst/>
                        </a:rPr>
                        <a:t>товарам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1026,8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1215,8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1451,5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141,4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119,4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Единый сельскохозяйственный налог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162,0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102,6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 на имущество физических лиц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344,7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109,3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10715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Земельный налог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2200,1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2250,0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53579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212,2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3264,6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323337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116,7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321475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76,3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2022,0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24168,6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23017,6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1195,3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Штрафы, санкции, возмещение ущерба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БЕЗВОЗМЕЗДНЫЕ ПОСТУПЛЕНИЯ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3974,5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3463,8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3433,0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32147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2462,6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2385,7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2385,7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96,9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Субсидии бюджетам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1581,5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842,4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96,4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Субвенции бюджетам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194,2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194,2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межбюджетные трансферты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ПРОЧИЕ БЕЗВОЗМЕЗДНЫЕ ПОСТУПЛЕНИЯ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6466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  <a:tr h="53579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-575,7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593" marR="36593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912557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227967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</a:t>
            </a:r>
            <a:r>
              <a:rPr lang="ru-RU" sz="1800" dirty="0">
                <a:solidFill>
                  <a:schemeClr val="tx1"/>
                </a:solidFill>
                <a:effectLst/>
              </a:rPr>
              <a:t>Бородинского сельского поселения Приморско-Ахтарского района по расходам в 2016 году исполнен в сумме 10 432,3 тыс. рублей при плановом значении 10 962,1тыс. рублей или на 95,2 %.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45137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14434"/>
              </p:ext>
            </p:extLst>
          </p:nvPr>
        </p:nvGraphicFramePr>
        <p:xfrm>
          <a:off x="251522" y="1600200"/>
          <a:ext cx="8784974" cy="51411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3408781"/>
                <a:gridCol w="869729"/>
                <a:gridCol w="786440"/>
                <a:gridCol w="932855"/>
                <a:gridCol w="932855"/>
                <a:gridCol w="785563"/>
                <a:gridCol w="1068751"/>
              </a:tblGrid>
              <a:tr h="1723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2015г. факт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2016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структура по факту,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</a:tr>
              <a:tr h="328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план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к  2015 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% к плану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Администрация (с учетом расходов на главу поселения), 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3274,4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3391,7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3383,1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164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2516,3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2575,6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2567,0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75,9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202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Текущие материальные затраты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593,7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771,2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129,9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493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Осуществление внешнего муниципального финансового контроля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111,1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32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Проведение выборов и референдумов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493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МУ "ЦБ Бородинского сельского поселения Приморско-Ахтарского района" 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972,8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971,9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969,4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164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164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Текущие материальные затраты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293,4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289,5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657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Оплата ежегодных членских взносов Ассоциации "Совет муниципальных образований Краснодарского края"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493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недвижимости, признание прав и регулирование отношений по муниципальной собственности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204,7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493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Программа по организации территориального общественного самоуправления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32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Выполнение других обязательств органов местного самоуправления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  <a:tr h="164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4439,4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4649,0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4637,7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137,1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263" marR="542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9411"/>
            <a:ext cx="5688632" cy="2592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По разделу</a:t>
            </a:r>
            <a:r>
              <a:rPr lang="ru-RU" b="1" dirty="0"/>
              <a:t> "Национальная оборона" </a:t>
            </a:r>
            <a:r>
              <a:rPr lang="ru-RU" dirty="0"/>
              <a:t>расходы в 2016 году</a:t>
            </a:r>
            <a:r>
              <a:rPr lang="ru-RU" b="1" dirty="0"/>
              <a:t> </a:t>
            </a:r>
            <a:r>
              <a:rPr lang="ru-RU" dirty="0"/>
              <a:t>на содержание инспектора ВУБ</a:t>
            </a:r>
            <a:r>
              <a:rPr lang="ru-RU" b="1" dirty="0"/>
              <a:t> </a:t>
            </a:r>
            <a:r>
              <a:rPr lang="ru-RU" dirty="0"/>
              <a:t>составили</a:t>
            </a:r>
            <a:r>
              <a:rPr lang="ru-RU" b="1" dirty="0"/>
              <a:t> </a:t>
            </a:r>
            <a:r>
              <a:rPr lang="ru-RU" dirty="0"/>
              <a:t> </a:t>
            </a:r>
            <a:r>
              <a:rPr lang="ru-RU" b="1" dirty="0"/>
              <a:t>190,4 </a:t>
            </a:r>
            <a:r>
              <a:rPr lang="ru-RU" dirty="0"/>
              <a:t> тыс. рублей, что на </a:t>
            </a:r>
            <a:r>
              <a:rPr lang="ru-RU" b="1" dirty="0"/>
              <a:t>8,6</a:t>
            </a:r>
            <a:r>
              <a:rPr lang="ru-RU" dirty="0"/>
              <a:t> тыс. руб. больше, чем в 2015 году. Исполнение в 2016 году составило </a:t>
            </a:r>
            <a:r>
              <a:rPr lang="ru-RU" b="1" dirty="0"/>
              <a:t>100 %</a:t>
            </a:r>
            <a:r>
              <a:rPr lang="ru-RU" dirty="0"/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152400" y="2204864"/>
            <a:ext cx="8812088" cy="4536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Удельный вес расходов по разделу</a:t>
            </a:r>
            <a:r>
              <a:rPr lang="ru-RU" b="1" dirty="0"/>
              <a:t> "Национальная безопасность и правоохранительная деятельность" </a:t>
            </a:r>
            <a:r>
              <a:rPr lang="ru-RU" dirty="0"/>
              <a:t>составляет </a:t>
            </a:r>
            <a:r>
              <a:rPr lang="ru-RU" b="1" dirty="0"/>
              <a:t>0,1 %</a:t>
            </a:r>
            <a:r>
              <a:rPr lang="ru-RU" dirty="0"/>
              <a:t> в структуре </a:t>
            </a:r>
            <a:r>
              <a:rPr lang="ru-RU" dirty="0" smtClean="0"/>
              <a:t>бюджета</a:t>
            </a:r>
            <a:r>
              <a:rPr lang="ru-RU" b="1" dirty="0" smtClean="0"/>
              <a:t>. </a:t>
            </a:r>
            <a:r>
              <a:rPr lang="ru-RU" dirty="0" smtClean="0"/>
              <a:t>Расходы утверждены в </a:t>
            </a:r>
            <a:r>
              <a:rPr lang="ru-RU" dirty="0"/>
              <a:t>сумме </a:t>
            </a:r>
            <a:r>
              <a:rPr lang="ru-RU" b="1" dirty="0"/>
              <a:t>6,6</a:t>
            </a:r>
            <a:r>
              <a:rPr lang="ru-RU" dirty="0"/>
              <a:t> тыс. рублей, исполнение  составило </a:t>
            </a:r>
            <a:r>
              <a:rPr lang="ru-RU" b="1" dirty="0"/>
              <a:t>100 %</a:t>
            </a:r>
            <a:r>
              <a:rPr lang="ru-RU" dirty="0"/>
              <a:t>, в том числе:</a:t>
            </a:r>
          </a:p>
          <a:p>
            <a:r>
              <a:rPr lang="ru-RU" dirty="0"/>
              <a:t>-   на мероприятия по ЧС – </a:t>
            </a:r>
            <a:r>
              <a:rPr lang="ru-RU" b="1" dirty="0"/>
              <a:t>3,0</a:t>
            </a:r>
            <a:r>
              <a:rPr lang="ru-RU" dirty="0"/>
              <a:t> тыс. рублей, исполнение составило </a:t>
            </a:r>
            <a:r>
              <a:rPr lang="ru-RU" b="1" dirty="0"/>
              <a:t>100 %</a:t>
            </a:r>
            <a:r>
              <a:rPr lang="ru-RU" dirty="0"/>
              <a:t>;</a:t>
            </a:r>
          </a:p>
          <a:p>
            <a:r>
              <a:rPr lang="ru-RU" dirty="0"/>
              <a:t>- на мероприятия по пожарной безопасности – </a:t>
            </a:r>
            <a:r>
              <a:rPr lang="ru-RU" b="1" dirty="0"/>
              <a:t>1,6</a:t>
            </a:r>
            <a:r>
              <a:rPr lang="ru-RU" dirty="0"/>
              <a:t> тыс. рублей, исполнение составило </a:t>
            </a:r>
            <a:r>
              <a:rPr lang="ru-RU" b="1" dirty="0"/>
              <a:t>100 %</a:t>
            </a:r>
            <a:r>
              <a:rPr lang="ru-RU" dirty="0"/>
              <a:t>;</a:t>
            </a:r>
          </a:p>
          <a:p>
            <a:r>
              <a:rPr lang="ru-RU" dirty="0"/>
              <a:t>- на мероприятия по повышению эффективности противодействия коррупции – </a:t>
            </a:r>
            <a:r>
              <a:rPr lang="ru-RU" b="1" dirty="0"/>
              <a:t>2,0</a:t>
            </a:r>
            <a:r>
              <a:rPr lang="ru-RU" dirty="0"/>
              <a:t> тыс. рублей, исполнение составило </a:t>
            </a:r>
            <a:r>
              <a:rPr lang="ru-RU" b="1" dirty="0"/>
              <a:t>100 %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-11687" y="0"/>
            <a:ext cx="6167863" cy="30689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	</a:t>
            </a:r>
            <a:r>
              <a:rPr lang="ru-RU" sz="1200" dirty="0" smtClean="0"/>
              <a:t>По </a:t>
            </a:r>
            <a:r>
              <a:rPr lang="ru-RU" sz="1200" dirty="0"/>
              <a:t>разделу </a:t>
            </a:r>
            <a:r>
              <a:rPr lang="ru-RU" sz="1200" b="1" dirty="0"/>
              <a:t>"Национальная экономика" </a:t>
            </a:r>
            <a:r>
              <a:rPr lang="ru-RU" sz="1200" dirty="0"/>
              <a:t>были</a:t>
            </a:r>
            <a:r>
              <a:rPr lang="ru-RU" sz="1200" b="1" dirty="0"/>
              <a:t> </a:t>
            </a:r>
            <a:r>
              <a:rPr lang="ru-RU" sz="1200" dirty="0"/>
              <a:t>запланированы</a:t>
            </a:r>
            <a:r>
              <a:rPr lang="ru-RU" sz="1200" b="1" dirty="0"/>
              <a:t> </a:t>
            </a:r>
            <a:r>
              <a:rPr lang="ru-RU" sz="1200" dirty="0"/>
              <a:t>расходы в сумме </a:t>
            </a:r>
            <a:r>
              <a:rPr lang="ru-RU" sz="1200" b="1" dirty="0"/>
              <a:t>1832,6</a:t>
            </a:r>
            <a:r>
              <a:rPr lang="ru-RU" sz="1200" dirty="0"/>
              <a:t> тыс. рублей. Исполнение составило </a:t>
            </a:r>
            <a:r>
              <a:rPr lang="ru-RU" sz="1200" b="1" dirty="0"/>
              <a:t>1348,1 </a:t>
            </a:r>
            <a:r>
              <a:rPr lang="ru-RU" sz="1200" dirty="0"/>
              <a:t>тыс. рублей, или   </a:t>
            </a:r>
            <a:r>
              <a:rPr lang="ru-RU" sz="1200" b="1" dirty="0"/>
              <a:t>73,6 %</a:t>
            </a:r>
            <a:r>
              <a:rPr lang="ru-RU" sz="1200" dirty="0"/>
              <a:t>.</a:t>
            </a:r>
          </a:p>
          <a:p>
            <a:r>
              <a:rPr lang="ru-RU" sz="1200" dirty="0" smtClean="0"/>
              <a:t>в </a:t>
            </a:r>
            <a:r>
              <a:rPr lang="ru-RU" sz="1200" dirty="0"/>
              <a:t>том числе</a:t>
            </a:r>
            <a:r>
              <a:rPr lang="ru-RU" sz="1200" dirty="0" smtClean="0"/>
              <a:t>:      -     </a:t>
            </a:r>
            <a:r>
              <a:rPr lang="ru-RU" sz="1200" dirty="0"/>
              <a:t>на ремонт и содержание </a:t>
            </a:r>
            <a:r>
              <a:rPr lang="ru-RU" sz="1200" dirty="0" smtClean="0"/>
              <a:t>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автомобильных </a:t>
            </a:r>
            <a:r>
              <a:rPr lang="ru-RU" sz="1200" dirty="0"/>
              <a:t>дорог – </a:t>
            </a:r>
            <a:r>
              <a:rPr lang="ru-RU" sz="1200" b="1" dirty="0"/>
              <a:t>1278,9</a:t>
            </a:r>
            <a:r>
              <a:rPr lang="ru-RU" sz="1200" dirty="0"/>
              <a:t> тыс. </a:t>
            </a:r>
            <a:r>
              <a:rPr lang="ru-RU" sz="1200" dirty="0" smtClean="0"/>
              <a:t>руб.;</a:t>
            </a:r>
            <a:endParaRPr lang="ru-RU" sz="1200" dirty="0"/>
          </a:p>
          <a:p>
            <a:r>
              <a:rPr lang="ru-RU" sz="1200" dirty="0"/>
              <a:t> </a:t>
            </a:r>
            <a:r>
              <a:rPr lang="ru-RU" sz="1200" dirty="0" smtClean="0"/>
              <a:t>  </a:t>
            </a:r>
            <a:r>
              <a:rPr lang="ru-RU" sz="1200" dirty="0"/>
              <a:t>- </a:t>
            </a:r>
            <a:r>
              <a:rPr lang="ru-RU" sz="1200" dirty="0" smtClean="0"/>
              <a:t>на </a:t>
            </a:r>
            <a:r>
              <a:rPr lang="ru-RU" sz="1200" dirty="0"/>
              <a:t>мероприятия по повышению </a:t>
            </a:r>
            <a:r>
              <a:rPr lang="ru-RU" sz="1200" dirty="0" smtClean="0"/>
              <a:t>безопасности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дорожного </a:t>
            </a:r>
            <a:r>
              <a:rPr lang="ru-RU" sz="1200" dirty="0"/>
              <a:t>движения – </a:t>
            </a:r>
            <a:r>
              <a:rPr lang="ru-RU" sz="1200" b="1" dirty="0"/>
              <a:t>63,2 </a:t>
            </a:r>
            <a:r>
              <a:rPr lang="ru-RU" sz="1200" dirty="0"/>
              <a:t>тыс. </a:t>
            </a:r>
            <a:r>
              <a:rPr lang="ru-RU" sz="1200" dirty="0" smtClean="0"/>
              <a:t>руб.;</a:t>
            </a:r>
          </a:p>
          <a:p>
            <a:r>
              <a:rPr lang="ru-RU" sz="1200" dirty="0" smtClean="0"/>
              <a:t>    - на изготовление </a:t>
            </a:r>
            <a:r>
              <a:rPr lang="ru-RU" sz="1200" dirty="0"/>
              <a:t>и </a:t>
            </a:r>
            <a:r>
              <a:rPr lang="ru-RU" sz="1200" dirty="0" smtClean="0"/>
              <a:t>распространение </a:t>
            </a:r>
            <a:r>
              <a:rPr lang="ru-RU" sz="1200" dirty="0"/>
              <a:t>информационных </a:t>
            </a:r>
            <a:endParaRPr lang="ru-RU" sz="1200" dirty="0" smtClean="0"/>
          </a:p>
          <a:p>
            <a:r>
              <a:rPr lang="ru-RU" sz="1200" dirty="0"/>
              <a:t> </a:t>
            </a:r>
            <a:r>
              <a:rPr lang="ru-RU" sz="1200" dirty="0" smtClean="0"/>
              <a:t>      материалов </a:t>
            </a:r>
            <a:r>
              <a:rPr lang="ru-RU" sz="1200" dirty="0"/>
              <a:t>среди субъектов малого и среднего </a:t>
            </a:r>
            <a:r>
              <a:rPr lang="ru-RU" sz="1200" dirty="0" smtClean="0"/>
              <a:t>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предпринимательства – </a:t>
            </a:r>
            <a:r>
              <a:rPr lang="ru-RU" sz="1200" b="1" dirty="0" smtClean="0"/>
              <a:t>6,0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5" name="Овал 4"/>
          <p:cNvSpPr/>
          <p:nvPr/>
        </p:nvSpPr>
        <p:spPr>
          <a:xfrm>
            <a:off x="107504" y="3140968"/>
            <a:ext cx="7092281" cy="3600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	</a:t>
            </a:r>
            <a:r>
              <a:rPr lang="ru-RU" sz="1400" dirty="0" smtClean="0"/>
              <a:t>Расходы </a:t>
            </a:r>
            <a:r>
              <a:rPr lang="ru-RU" sz="1400" dirty="0"/>
              <a:t>по разделу </a:t>
            </a:r>
            <a:r>
              <a:rPr lang="ru-RU" sz="1400" b="1" dirty="0"/>
              <a:t>"Жилищно-коммунальное хозяйство"</a:t>
            </a:r>
            <a:r>
              <a:rPr lang="ru-RU" sz="1400" dirty="0"/>
              <a:t> были запланированы в сумме </a:t>
            </a:r>
            <a:r>
              <a:rPr lang="ru-RU" sz="1400" b="1" dirty="0"/>
              <a:t>566,6</a:t>
            </a:r>
            <a:r>
              <a:rPr lang="ru-RU" sz="1400" dirty="0"/>
              <a:t> тыс. рублей. Исполнение составило </a:t>
            </a:r>
            <a:r>
              <a:rPr lang="ru-RU" sz="1400" b="1" dirty="0"/>
              <a:t>566,3</a:t>
            </a:r>
            <a:r>
              <a:rPr lang="ru-RU" sz="1400" dirty="0"/>
              <a:t> тыс. рублей, или  </a:t>
            </a:r>
            <a:r>
              <a:rPr lang="ru-RU" sz="1400" b="1" dirty="0"/>
              <a:t>99,9</a:t>
            </a:r>
            <a:r>
              <a:rPr lang="ru-RU" sz="1400" dirty="0"/>
              <a:t> </a:t>
            </a:r>
            <a:r>
              <a:rPr lang="ru-RU" sz="1400" b="1" dirty="0"/>
              <a:t>%</a:t>
            </a:r>
            <a:r>
              <a:rPr lang="ru-RU" sz="1400" dirty="0"/>
              <a:t>, в том числе</a:t>
            </a:r>
            <a:r>
              <a:rPr lang="ru-RU" sz="1400" dirty="0" smtClean="0"/>
              <a:t>:    - </a:t>
            </a:r>
            <a:r>
              <a:rPr lang="ru-RU" sz="1400" dirty="0"/>
              <a:t>на развитие системы водоснабжения – </a:t>
            </a:r>
            <a:r>
              <a:rPr lang="ru-RU" sz="1400" b="1" dirty="0"/>
              <a:t>181,3</a:t>
            </a:r>
            <a:r>
              <a:rPr lang="ru-RU" sz="1400" dirty="0"/>
              <a:t> тыс. рублей;</a:t>
            </a:r>
          </a:p>
          <a:p>
            <a:r>
              <a:rPr lang="ru-RU" sz="1400" dirty="0" smtClean="0"/>
              <a:t>        - </a:t>
            </a:r>
            <a:r>
              <a:rPr lang="ru-RU" sz="1400" dirty="0"/>
              <a:t>на подготовку жилищно-коммунального хозяйства к работе в осенне-зимний период – </a:t>
            </a:r>
            <a:r>
              <a:rPr lang="ru-RU" sz="1400" b="1" dirty="0"/>
              <a:t>144,7</a:t>
            </a:r>
            <a:r>
              <a:rPr lang="ru-RU" sz="1400" dirty="0"/>
              <a:t> тыс. рублей;</a:t>
            </a:r>
          </a:p>
          <a:p>
            <a:r>
              <a:rPr lang="ru-RU" sz="1400" dirty="0" smtClean="0"/>
              <a:t>        - </a:t>
            </a:r>
            <a:r>
              <a:rPr lang="ru-RU" sz="1400" dirty="0"/>
              <a:t>на оплату уличного освещения – </a:t>
            </a:r>
            <a:r>
              <a:rPr lang="ru-RU" sz="1400" b="1" dirty="0"/>
              <a:t>47,0</a:t>
            </a:r>
            <a:r>
              <a:rPr lang="ru-RU" sz="1400" dirty="0"/>
              <a:t> тыс. рублей; </a:t>
            </a:r>
          </a:p>
          <a:p>
            <a:r>
              <a:rPr lang="ru-RU" sz="1400" dirty="0" smtClean="0"/>
              <a:t>        - </a:t>
            </a:r>
            <a:r>
              <a:rPr lang="ru-RU" sz="1400" dirty="0"/>
              <a:t>на организацию и содержанию мест захоронения – </a:t>
            </a:r>
            <a:r>
              <a:rPr lang="ru-RU" sz="1400" b="1" dirty="0"/>
              <a:t>60,0</a:t>
            </a:r>
            <a:r>
              <a:rPr lang="ru-RU" sz="1400" dirty="0"/>
              <a:t> тыс. рублей;</a:t>
            </a:r>
          </a:p>
          <a:p>
            <a:r>
              <a:rPr lang="ru-RU" sz="1400" dirty="0" smtClean="0"/>
              <a:t>        - </a:t>
            </a:r>
            <a:r>
              <a:rPr lang="ru-RU" sz="1400" dirty="0"/>
              <a:t>на сбор и вывоз ТБО – </a:t>
            </a:r>
            <a:r>
              <a:rPr lang="ru-RU" sz="1400" b="1" dirty="0"/>
              <a:t>35,0</a:t>
            </a:r>
            <a:r>
              <a:rPr lang="ru-RU" sz="1400" dirty="0"/>
              <a:t> тыс. рублей;</a:t>
            </a:r>
          </a:p>
          <a:p>
            <a:r>
              <a:rPr lang="ru-RU" sz="1400" dirty="0" smtClean="0"/>
              <a:t>          - </a:t>
            </a:r>
            <a:r>
              <a:rPr lang="ru-RU" sz="1400" dirty="0"/>
              <a:t>на </a:t>
            </a:r>
            <a:r>
              <a:rPr lang="ru-RU" sz="1400" dirty="0" smtClean="0"/>
              <a:t>выкос сорной растительности и уборку     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несанкционированных свалок – </a:t>
            </a:r>
            <a:r>
              <a:rPr lang="ru-RU" sz="1400" b="1" dirty="0"/>
              <a:t>98,5 </a:t>
            </a:r>
            <a:r>
              <a:rPr lang="ru-RU" sz="1400" dirty="0"/>
              <a:t>тыс. рублей 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652120" y="1127412"/>
            <a:ext cx="648072" cy="14401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44208" y="764704"/>
            <a:ext cx="2592288" cy="3312368"/>
          </a:xfrm>
          <a:prstGeom prst="snip2Diag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Остаток  денежных средств дорожного </a:t>
            </a:r>
            <a:r>
              <a:rPr lang="ru-RU" sz="1200" dirty="0" smtClean="0"/>
              <a:t>фонда, неиспользованный в 2016 году направлен </a:t>
            </a:r>
            <a:r>
              <a:rPr lang="ru-RU" sz="1200" dirty="0"/>
              <a:t>на увеличение бюджетных ассигнований дорожного фонда в </a:t>
            </a:r>
            <a:r>
              <a:rPr lang="ru-RU" sz="1200" dirty="0" smtClean="0"/>
              <a:t>2017 </a:t>
            </a:r>
            <a:r>
              <a:rPr lang="ru-RU" sz="1200" dirty="0"/>
              <a:t>году в (в соответствии с решением Совета Бородинского сельского поселения Приморско-Ахтарского района № 243 от 19.08.2013 года «О муниципальном дорожном фонде Бородинского сельского поселения Приморско-Ахтарского района»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220</TotalTime>
  <Words>1134</Words>
  <Application>Microsoft Office PowerPoint</Application>
  <PresentationFormat>Экран (4:3)</PresentationFormat>
  <Paragraphs>321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2016 год утвержден решением Совета Бородинского сельского поселения Приморско-Ахтарского района от 10 декабря 2015 года № 67           «О бюджете Бородинского сельского поселения Приморско-Ахтарского района на 2016 год».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2016 году исполнен в сумме 10 432,3 тыс. рублей при плановом значении 10 962,1тыс. рублей или на 95,2 %.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22</cp:revision>
  <dcterms:modified xsi:type="dcterms:W3CDTF">2017-07-18T06:20:28Z</dcterms:modified>
</cp:coreProperties>
</file>