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80556755696555"/>
          <c:y val="5.5493883654221213E-2"/>
          <c:w val="0.49725510608560641"/>
          <c:h val="0.6518045053963139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2020 год (ожидаемое исполнение)</c:v>
                </c:pt>
                <c:pt idx="1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8055.8</c:v>
                </c:pt>
                <c:pt idx="1">
                  <c:v>7646.4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E9-405C-8D99-9BDC113F9F5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2020 год (ожидаемое исполнение)</c:v>
                </c:pt>
                <c:pt idx="1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164.4</c:v>
                </c:pt>
                <c:pt idx="1">
                  <c:v>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E9-405C-8D99-9BDC113F9F5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2020 год (ожидаемое исполнение)</c:v>
                </c:pt>
                <c:pt idx="1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3939.1</c:v>
                </c:pt>
                <c:pt idx="1">
                  <c:v>3817.1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E9-405C-8D99-9BDC113F9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729088"/>
        <c:axId val="155926912"/>
        <c:axId val="0"/>
      </c:bar3DChart>
      <c:catAx>
        <c:axId val="15472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aseline="0"/>
            </a:pPr>
            <a:endParaRPr lang="ru-RU"/>
          </a:p>
        </c:txPr>
        <c:crossAx val="155926912"/>
        <c:crossesAt val="0"/>
        <c:auto val="1"/>
        <c:lblAlgn val="ctr"/>
        <c:lblOffset val="100"/>
        <c:noMultiLvlLbl val="0"/>
      </c:catAx>
      <c:valAx>
        <c:axId val="155926912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729088"/>
        <c:crosses val="autoZero"/>
        <c:crossBetween val="between"/>
        <c:majorUnit val="1000"/>
        <c:minorUnit val="200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44809176630698933"/>
          <c:h val="0.675182536907663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Лист1!$A$3:$A$11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Лист1!$B$3:$B$11</c:f>
              <c:numCache>
                <c:formatCode>General</c:formatCode>
                <c:ptCount val="9"/>
                <c:pt idx="0">
                  <c:v>5153.3</c:v>
                </c:pt>
                <c:pt idx="1">
                  <c:v>215.6</c:v>
                </c:pt>
                <c:pt idx="2">
                  <c:v>15.8</c:v>
                </c:pt>
                <c:pt idx="3">
                  <c:v>1728.4</c:v>
                </c:pt>
                <c:pt idx="4">
                  <c:v>773.4</c:v>
                </c:pt>
                <c:pt idx="5">
                  <c:v>72</c:v>
                </c:pt>
                <c:pt idx="6">
                  <c:v>3285.4</c:v>
                </c:pt>
                <c:pt idx="7">
                  <c:v>17.7</c:v>
                </c:pt>
                <c:pt idx="8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1-4E92-92EE-DE999F2C2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4809176630698933"/>
          <c:y val="2.2265095848110115E-2"/>
          <c:w val="0.54264897443375137"/>
          <c:h val="0.916185130103803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11.07.2022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/>
              <a:t>АДМИНИСТРАЦИЯ</a:t>
            </a:r>
            <a:br>
              <a:rPr lang="ru-RU" sz="2000" b="1" dirty="0"/>
            </a:br>
            <a:r>
              <a:rPr lang="ru-RU" sz="2000" b="1" dirty="0"/>
              <a:t>БОРОДИНСКОГО СЕЛЬСКОГО ПОСЕЛЕНИЯ</a:t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Бюджет 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на 2021 год</a:t>
            </a: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2" y="26300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0700 «Образование»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86329" y="2708920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1101 «Физическая культура»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62987" y="4653136"/>
            <a:ext cx="2880320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раздел 1200</a:t>
            </a:r>
          </a:p>
          <a:p>
            <a:pPr algn="ctr"/>
            <a:r>
              <a:rPr lang="ru-RU" dirty="0"/>
              <a:t> «Средства массовой информации» 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644008" y="250862"/>
            <a:ext cx="4320480" cy="151216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предусматриваются расходы на реализацию мероприятий муниципальной программы Бородинского сельского поселения Приморско-Ахтарского района «Молодежь Бородинского сельского поселения Приморско-Ахтарского района» в сумме 72,0 тыс. рублей на оплату услуг координатора по работе с молодежью.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007685" y="69504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4944895" y="2420888"/>
            <a:ext cx="4185562" cy="1656184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предусматриваются расходы на мероприятия  муниципальной программы Бородинского сельского поселения Приморско-Ахтарского района «Развитие физической культуры в Бородинском сельском поселении Приморско-Ахтарского района» в сумме 17,7 тыс. рублей на оплату услуг 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спортинструктора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.</a:t>
            </a:r>
            <a:endParaRPr lang="ru-RU" sz="1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029482" y="3140968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4644008" y="4509120"/>
            <a:ext cx="4464496" cy="2098018"/>
          </a:xfrm>
          <a:prstGeom prst="snip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планируются расходы на реализацию мероприятий муниципальной программы Бородинского сельского поселения Приморско-Ахтарского района «Информационное обслуживание деятельности администрации  и Совета Бородинского сельского поселения Приморско-Ахтарского района» в сумме 240,0 тыс. рублей, на оплату услуг по размещению информационных материалов в районных и краевых печатных СМИ.</a:t>
            </a:r>
            <a:endParaRPr lang="ru-RU" sz="1400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4029482" y="5085184"/>
            <a:ext cx="432048" cy="45719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/>
                <a:ea typeface="Times New Roman"/>
              </a:rPr>
              <a:t>* 	Расчет затрат по мероприятиям муниципальных программ изложен в финансово-экономических обоснованиях к муниципальным программам.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      Средства бюджета Бородинского сельского поселения Приморско-Ахтарского района, направляемые на финансирование муниципальных программ, а так же не программных мероприятий будут уточняться и корректироваться с учетом реальных возможностей местного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	</a:t>
            </a:r>
            <a:r>
              <a:rPr lang="ru-RU" sz="2000" b="1" dirty="0">
                <a:solidFill>
                  <a:schemeClr val="tx1"/>
                </a:solidFill>
                <a:effectLst/>
              </a:rPr>
              <a:t>Основные параметры проекта бюджета поселения </a:t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r>
              <a:rPr lang="ru-RU" sz="2000" b="1" dirty="0">
                <a:solidFill>
                  <a:schemeClr val="tx1"/>
                </a:solidFill>
                <a:effectLst/>
              </a:rPr>
              <a:t>на 2021 год</a:t>
            </a:r>
            <a:br>
              <a:rPr lang="ru-RU" sz="2000" b="1" dirty="0">
                <a:solidFill>
                  <a:schemeClr val="tx1"/>
                </a:solidFill>
                <a:effectLst/>
              </a:rPr>
            </a:br>
            <a:br>
              <a:rPr lang="ru-RU" sz="2000" b="1" dirty="0">
                <a:solidFill>
                  <a:schemeClr val="tx1"/>
                </a:solidFill>
                <a:effectLst/>
              </a:rPr>
            </a:br>
            <a:br>
              <a:rPr lang="ru-RU" sz="1600" b="1" dirty="0">
                <a:solidFill>
                  <a:schemeClr val="tx1"/>
                </a:solidFill>
                <a:effectLst/>
              </a:rPr>
            </a:b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776" y="1412776"/>
            <a:ext cx="40484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Доходы     - 11 501,6 тыс. руб.</a:t>
            </a:r>
            <a:b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</a:br>
            <a:r>
              <a:rPr lang="ru-RU" sz="2000" b="1" dirty="0">
                <a:solidFill>
                  <a:schemeClr val="accent2"/>
                </a:solidFill>
                <a:ea typeface="+mj-ea"/>
                <a:cs typeface="+mj-cs"/>
              </a:rPr>
              <a:t>Расходы    -  11 501,6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32100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Структура доходной части бюджета поселения на 2021 год в сравнении с ожидаемым исполнением за 2020 год (в тыс. руб.):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4784682"/>
              </p:ext>
            </p:extLst>
          </p:nvPr>
        </p:nvGraphicFramePr>
        <p:xfrm>
          <a:off x="179512" y="2967335"/>
          <a:ext cx="5832648" cy="369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89596" y="3068960"/>
            <a:ext cx="277489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Общий объем доходов поселения в 2021 году прогнозируется в сумме –11501,6 тыс. рублей, со снижением к ожидаемому исполнению 2020 на 5,4 %.</a:t>
            </a:r>
          </a:p>
          <a:p>
            <a:pPr indent="449580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Налоговые и неналоговые доходы на 2021 год планируются в сумме – 7684,5 тыс. рублей, безвозмездные поступления – 3817,1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 бюджета поселения по налоговым и неналоговым доходам на 2021 год представлен в следующей таблице: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E4689EE-59D4-036D-8C46-07EF52527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28418"/>
              </p:ext>
            </p:extLst>
          </p:nvPr>
        </p:nvGraphicFramePr>
        <p:xfrm>
          <a:off x="1187624" y="1697514"/>
          <a:ext cx="6840761" cy="33629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75267">
                  <a:extLst>
                    <a:ext uri="{9D8B030D-6E8A-4147-A177-3AD203B41FA5}">
                      <a16:colId xmlns:a16="http://schemas.microsoft.com/office/drawing/2014/main" val="2313540833"/>
                    </a:ext>
                  </a:extLst>
                </a:gridCol>
                <a:gridCol w="758034">
                  <a:extLst>
                    <a:ext uri="{9D8B030D-6E8A-4147-A177-3AD203B41FA5}">
                      <a16:colId xmlns:a16="http://schemas.microsoft.com/office/drawing/2014/main" val="1440027203"/>
                    </a:ext>
                  </a:extLst>
                </a:gridCol>
                <a:gridCol w="755300">
                  <a:extLst>
                    <a:ext uri="{9D8B030D-6E8A-4147-A177-3AD203B41FA5}">
                      <a16:colId xmlns:a16="http://schemas.microsoft.com/office/drawing/2014/main" val="3720909550"/>
                    </a:ext>
                  </a:extLst>
                </a:gridCol>
                <a:gridCol w="598772">
                  <a:extLst>
                    <a:ext uri="{9D8B030D-6E8A-4147-A177-3AD203B41FA5}">
                      <a16:colId xmlns:a16="http://schemas.microsoft.com/office/drawing/2014/main" val="3022957734"/>
                    </a:ext>
                  </a:extLst>
                </a:gridCol>
                <a:gridCol w="738211">
                  <a:extLst>
                    <a:ext uri="{9D8B030D-6E8A-4147-A177-3AD203B41FA5}">
                      <a16:colId xmlns:a16="http://schemas.microsoft.com/office/drawing/2014/main" val="4038509628"/>
                    </a:ext>
                  </a:extLst>
                </a:gridCol>
                <a:gridCol w="615177">
                  <a:extLst>
                    <a:ext uri="{9D8B030D-6E8A-4147-A177-3AD203B41FA5}">
                      <a16:colId xmlns:a16="http://schemas.microsoft.com/office/drawing/2014/main" val="395676126"/>
                    </a:ext>
                  </a:extLst>
                </a:gridCol>
              </a:tblGrid>
              <a:tr h="142240">
                <a:tc rowSpan="3">
                  <a:txBody>
                    <a:bodyPr/>
                    <a:lstStyle/>
                    <a:p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Наименование доходов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Проект бюджета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840379"/>
                  </a:ext>
                </a:extLst>
              </a:tr>
              <a:tr h="6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Уточ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ненный бюджет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01.11.2020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Ожида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емое испол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нение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</a:rPr>
                        <a:t>Тыс.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 dirty="0" err="1">
                          <a:effectLst/>
                          <a:latin typeface="Times New Roman" panose="02020603050405020304" pitchFamily="18" charset="0"/>
                        </a:rPr>
                        <a:t>руб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(+/-) 2021 г. к ожидаемому 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исполнению в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2020 г.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99513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тыс.руб.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92645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1570,0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1570,0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-180,0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523547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-131,6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922179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470218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19842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3877,8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3877,8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3660,0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-217,8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9544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Доходы, получаемые в виде арендной платы за земельные участки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-29,7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27253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-41,6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781890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перечисления части прибыли МУП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88790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компенсации затрат 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232014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Доходы от поступления штрафов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321683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8179,5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8220,2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7684,5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-535,7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862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BC80462-279B-5F79-29EA-8528C74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508760"/>
            <a:ext cx="6912768" cy="408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  <a:effectLst/>
              </a:rPr>
              <a:t>	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бюджета Бородинского сельского поселения Приморско-Ахтарского района</a:t>
            </a:r>
            <a:b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Проектом решения о бюджете на 2021 год запланированы расходы в сумме 11501,6 тыс. рублей, что на 4,9 % меньше первоначально утвержденных расходов бюджета поселения на 2020 год и на 28,1 % меньше ожидаемого исполнения в 2020 году.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792135"/>
              </p:ext>
            </p:extLst>
          </p:nvPr>
        </p:nvGraphicFramePr>
        <p:xfrm>
          <a:off x="179512" y="1700808"/>
          <a:ext cx="878497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tx1"/>
                </a:solidFill>
                <a:effectLst/>
              </a:rPr>
              <a:t>	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Расходы по разделу "Общегосударственные вопросы"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64D569-4E7E-05A2-3F56-E1E329103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901446"/>
            <a:ext cx="7920880" cy="505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«Мобилизационная и вневойсковая подготовка»</a:t>
            </a:r>
            <a:r>
              <a:rPr lang="ru-RU" sz="1400" dirty="0">
                <a:latin typeface="Times New Roman"/>
                <a:ea typeface="Times New Roman"/>
              </a:rPr>
              <a:t> планируются расходы на осуществление первичного воинского учета на территориях, где отсутствуют военные комиссариаты в сумме 215,6 тыс. рублей, на содержание инспектора ВУБ, в рамках субвенций, предусмотренных в проекте краевого бюджета.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76672"/>
            <a:ext cx="3888432" cy="280831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По разделу 0300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«Национальная безопасность и правоохранительная деятельность»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  <a:cs typeface="Courier New"/>
              </a:rPr>
              <a:t> расходы предусмотрены в рамках муниципальной программы Бородинского сельского поселения Приморско-Ахтарского района «Обеспечение безопасности населения Бородинского сельского поселения Приморско-Ахтарского района» на 2021 год в сумме 15,8 тыс. рублей. 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501008"/>
            <a:ext cx="7272808" cy="3168352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По разделу </a:t>
            </a:r>
            <a:r>
              <a:rPr lang="ru-RU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«Национальная экономика»</a:t>
            </a: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планируются расходы в сумме – 1728,4 тыс. рублей, в том числе:</a:t>
            </a:r>
          </a:p>
          <a:p>
            <a:pPr indent="449580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         - по подразделу «Дорожное хозяйство (дорожные фонды)» - в рамках муниципальной программы Бородинского сельского поселения Приморско-Ахтарского района «Развитие Бородинского сельского поселения Приморско-Ахтарского района в сфере дорожного хозяйства» подпрограммы «Ремонт и содержание автомобильных дорог Бородинского сельского поселения Приморско-Ахтарского района» предусмотрены средства на 2021 год в сумме 1502,0 тыс. рублей на ремонт и содержание дорог населенных пунктов Бородинского сельского поселения Приморско-Ахтарского района; подпрограммы «Повышение безопасности дорожного движения в Бородинском сельском поселении Приморско-Ахтарского района» предусмотрены средства на 2021 год в сумме 224,9 тыс. рублей на совершенствование дорожных условий, установку дорожных знаков.</a:t>
            </a:r>
          </a:p>
          <a:p>
            <a:pPr indent="449580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</a:rPr>
              <a:t>        - по подразделу «Другие вопросы в области национальной экономики» - в рамках муниципальной программы Бородинского сельского поселения Приморско-Ахтарского района «Экономическое развитие Бородинского сельского поселения Приморско-Ахтарского района» предусматриваются расходы на 2021 год в сумме 1,5 тыс. рублей, на создание благоприятных условий для развития малого и среднего предпринимательства на территории Бородинского сельского поселения Приморско-Ахтарского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34138"/>
            <a:ext cx="7308304" cy="245875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По разделу 0500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«Жилищно-коммунальное хозяйство»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предусмотрены расходы в сумме 773,4  тыс. руб., в том числе, в рамках муниципальной программы Бородинского сельского поселения Приморско-Ахтарского района «Развитие жилищно-коммунального хозяйства и благоустройства в Бородинском сельском поселении Приморско-Ахтарского района» в сумме 773,4  тыс. рублей.</a:t>
            </a:r>
          </a:p>
          <a:p>
            <a:pPr algn="ctr"/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        Финансирование расходов предусмотрено по двум подпрограмм.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33514" y="2876384"/>
            <a:ext cx="4538486" cy="3000888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«Коммунальное хозяйство»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«Развитие системы водоснабжения Бородинского сельского поселения Приморско-Ахтарского района» предусмотрены средства на 2021 год в сумме 131,0 тыс. рублей на проведение комплекса мероприятий по ремонту объектов водоснабжения в Бородинском сельском поселении Приморско-Ахтарского района.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995937" y="2885621"/>
            <a:ext cx="5160688" cy="2991651"/>
          </a:xfrm>
          <a:prstGeom prst="ellipse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подразделу </a:t>
            </a:r>
            <a:r>
              <a:rPr lang="ru-RU" sz="1400" b="1" dirty="0">
                <a:latin typeface="Times New Roman"/>
                <a:ea typeface="Times New Roman"/>
              </a:rPr>
              <a:t>«Благоустройство»</a:t>
            </a:r>
            <a:r>
              <a:rPr lang="ru-RU" sz="1400" dirty="0">
                <a:latin typeface="Times New Roman"/>
                <a:ea typeface="Times New Roman"/>
              </a:rPr>
              <a:t> по подпрограмме «Благоустройство Бородинского сельского поселения Приморско-Ахтарского района» предусмотрены средства на 2021 год в сумме 642,4 тыс. рублей на организацию работ по благоустройству населенных пунктов поселения, в том числе на оплату за уличного освещения, содержание мест захоронения, организацию сбора и вывоза ТБО и  прочие мероприятия по благоустройству поселения.</a:t>
            </a:r>
            <a:endParaRPr lang="ru-RU" sz="1400" dirty="0"/>
          </a:p>
        </p:txBody>
      </p:sp>
      <p:sp>
        <p:nvSpPr>
          <p:cNvPr id="3" name="Стрелка вниз 2"/>
          <p:cNvSpPr/>
          <p:nvPr/>
        </p:nvSpPr>
        <p:spPr>
          <a:xfrm rot="991492">
            <a:off x="1166687" y="2242629"/>
            <a:ext cx="360040" cy="79208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780943">
            <a:off x="4370179" y="2110307"/>
            <a:ext cx="416266" cy="1041495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319" y="332656"/>
            <a:ext cx="87129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	</a:t>
            </a:r>
            <a:endParaRPr lang="ru-RU" sz="1400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74955" y="2701937"/>
            <a:ext cx="8504773" cy="2223129"/>
            <a:chOff x="899592" y="2276872"/>
            <a:chExt cx="7778031" cy="167564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99592" y="2276872"/>
              <a:ext cx="3856339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19350" y="2296336"/>
              <a:ext cx="3658273" cy="1656184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683568" y="318648"/>
            <a:ext cx="80967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	Расходы по разделу 0800 </a:t>
            </a:r>
            <a:r>
              <a:rPr lang="ru-RU" b="1" dirty="0">
                <a:latin typeface="Times New Roman"/>
                <a:ea typeface="Times New Roman"/>
              </a:rPr>
              <a:t>«Культура» </a:t>
            </a:r>
            <a:r>
              <a:rPr lang="ru-RU" dirty="0">
                <a:latin typeface="Times New Roman"/>
                <a:ea typeface="Times New Roman"/>
              </a:rPr>
              <a:t>предусматриваются в рамках муниципальной программы Бородинского сельского поселения Приморско-Ахтарского района «Развитие культуры Бородинского сельского поселения Приморско-Ахтарского района» в сумме 3285,4 тыс. рублей.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 Финансирование расходов предусмотрено по двум подпрограмм.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76728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i="1" dirty="0">
                <a:latin typeface="Times New Roman"/>
                <a:ea typeface="Times New Roman"/>
              </a:rPr>
              <a:t>По подпрограмме «Организация досуга, предоставление услуг организаций культуры» предусмотрены на 2021 год в сумме 2648,3 на финансовое обеспечение деятельности МКУ «СДК ст. Бородинской» по организации досуга.</a:t>
            </a:r>
            <a:endParaRPr lang="ru-RU" sz="1600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07636" y="2767280"/>
            <a:ext cx="40720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i="1" dirty="0">
                <a:latin typeface="Times New Roman"/>
                <a:ea typeface="Times New Roman"/>
              </a:rPr>
              <a:t>По подпрограмме «Организация библиотечного обслуживания населения»</a:t>
            </a:r>
          </a:p>
          <a:p>
            <a:pPr algn="ctr">
              <a:spcAft>
                <a:spcPts val="0"/>
              </a:spcAft>
            </a:pPr>
            <a:r>
              <a:rPr lang="ru-RU" sz="1600" i="1" dirty="0">
                <a:latin typeface="Times New Roman"/>
                <a:ea typeface="Times New Roman"/>
              </a:rPr>
              <a:t>предусмотрены средства на 2021 год в сумме 637,1  тыс. рублей на финансовое обеспечение деятельности МКУК «Бородинская ПБ» по организации библиотечного обслуживания.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890</TotalTime>
  <Words>1074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АДМИНИСТРАЦИЯ БОРОДИНСКОГО СЕЛЬСКОГО ПОСЕЛЕНИЯ ПРИМОРСКО-АХТАРСКОГО РАЙОНА  </vt:lpstr>
      <vt:lpstr> Основные параметры проекта бюджета поселения  на 2021 год   </vt:lpstr>
      <vt:lpstr>Проект бюджета поселения по налоговым и неналоговым доходам на 2021 год представлен в следующей таблице:</vt:lpstr>
      <vt:lpstr>Презентация PowerPoint</vt:lpstr>
      <vt:lpstr>  Расходы бюджета Бородинского сельского поселения Приморско-Ахтарского района Проектом решения о бюджете на 2021 год запланированы расходы в сумме 11501,6 тыс. рублей, что на 4,9 % меньше первоначально утвержденных расходов бюджета поселения на 2020 год и на 28,1 % меньше ожидаемого исполнения в 2020 году.</vt:lpstr>
      <vt:lpstr> Расходы по разделу "Общегосударственные вопросы"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admin-bsp@mail.ru</cp:lastModifiedBy>
  <cp:revision>60</cp:revision>
  <dcterms:modified xsi:type="dcterms:W3CDTF">2022-07-11T11:57:26Z</dcterms:modified>
  <cp:contentStatus/>
</cp:coreProperties>
</file>