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2022 год (ожидаемое исполнение)</c:v>
                </c:pt>
                <c:pt idx="1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7373.4</c:v>
                </c:pt>
                <c:pt idx="1">
                  <c:v>7388.8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9-405C-8D99-9BDC113F9F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2022 год (ожидаемое исполнение)</c:v>
                </c:pt>
                <c:pt idx="1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5712.2</c:v>
                </c:pt>
                <c:pt idx="1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9-405C-8D99-9BDC113F9F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2022 год (ожидаемое исполнение)</c:v>
                </c:pt>
                <c:pt idx="1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48412.9</c:v>
                </c:pt>
                <c:pt idx="1">
                  <c:v>4889.8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E9-405C-8D99-9BDC113F9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29088"/>
        <c:axId val="155926912"/>
        <c:axId val="0"/>
      </c:bar3DChart>
      <c:catAx>
        <c:axId val="15472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ru-RU"/>
          </a:p>
        </c:txPr>
        <c:crossAx val="155926912"/>
        <c:crossesAt val="0"/>
        <c:auto val="1"/>
        <c:lblAlgn val="ctr"/>
        <c:lblOffset val="100"/>
        <c:noMultiLvlLbl val="0"/>
      </c:catAx>
      <c:valAx>
        <c:axId val="15592691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729088"/>
        <c:crosses val="autoZero"/>
        <c:crossBetween val="between"/>
        <c:majorUnit val="1000"/>
        <c:minorUnit val="20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(муниципального) внутреннего долга</c:v>
                </c:pt>
              </c:strCache>
            </c:strRef>
          </c:cat>
          <c:val>
            <c:numRef>
              <c:f>Лист1!$B$3:$B$13</c:f>
              <c:numCache>
                <c:formatCode>General</c:formatCode>
                <c:ptCount val="11"/>
                <c:pt idx="0">
                  <c:v>5352.2</c:v>
                </c:pt>
                <c:pt idx="1">
                  <c:v>255.9</c:v>
                </c:pt>
                <c:pt idx="2">
                  <c:v>10.8</c:v>
                </c:pt>
                <c:pt idx="3">
                  <c:v>1890.7</c:v>
                </c:pt>
                <c:pt idx="4">
                  <c:v>40</c:v>
                </c:pt>
                <c:pt idx="5">
                  <c:v>18</c:v>
                </c:pt>
                <c:pt idx="6">
                  <c:v>4482.3999999999996</c:v>
                </c:pt>
                <c:pt idx="7">
                  <c:v>182.8</c:v>
                </c:pt>
                <c:pt idx="8">
                  <c:v>18</c:v>
                </c:pt>
                <c:pt idx="9">
                  <c:v>39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E92-92EE-DE999F2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47309163360933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на 2023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0700 «Образование»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1101 «Физическая культура»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1200</a:t>
            </a:r>
          </a:p>
          <a:p>
            <a:pPr algn="ctr"/>
            <a:r>
              <a:rPr lang="ru-RU" dirty="0"/>
              <a:t> «Средства массовой информации»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предусматриваются расходы 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18,0 тыс. рублей на оплату услуг координатора по работе с 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944895" y="2420888"/>
            <a:ext cx="4185562" cy="165618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18,0 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спортинструктора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209801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39,0 тыс. рублей, на оплату услуг по размещению информационных материалов в районных и краевых печатных 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/>
                <a:ea typeface="Times New Roman"/>
              </a:rPr>
              <a:t>* 	Расчет затрат по мероприятиям муниципальных программ изложен в финансово-экономических обоснованиях к муниципальным программам.</a:t>
            </a:r>
          </a:p>
          <a:p>
            <a:pPr algn="just"/>
            <a:r>
              <a:rPr lang="ru-RU" sz="1400" dirty="0">
                <a:latin typeface="Times New Roman"/>
                <a:ea typeface="Times New Roman"/>
              </a:rPr>
              <a:t>              Средства бюджета Бородинского сельского поселения Приморско-Ахтарского района, направляемые на финансирование муниципальных программ, а так же не программных мероприятий будут уточняться и корректироваться с учетом реальных возможностей местного бюджета.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	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	По разделу 1300 </a:t>
            </a:r>
            <a:r>
              <a:rPr lang="ru-RU" b="1" dirty="0">
                <a:latin typeface="Times New Roman"/>
                <a:ea typeface="Times New Roman"/>
              </a:rPr>
              <a:t>«Обслуживание государственного (муниципального) долга» </a:t>
            </a:r>
            <a:r>
              <a:rPr lang="ru-RU" dirty="0">
                <a:latin typeface="Times New Roman"/>
                <a:ea typeface="Times New Roman"/>
              </a:rPr>
              <a:t>планируются расходы на оплату процентных платежей за пользование бюджетным кредитом, предоставленным из бюджета муниципального образования Приморско-Ахтарский район в По разделу 1300 «Обслуживание государственного (муниципального) долга» в 2022 году были произведены расходы на оплату процентных платежей за пользование бюджетным кредитом, предоставленным из бюджета муниципального образования Приморско-Ахтарский район расходы в сумме 0,4 тыс. рублей. В 2023 году данные расходы не запланированы, так как бюджетный кредит в сумме 675,0 тыс. руб. возвращен в бюджет района в установленные сроки (06 июля 2022 года), в полном объеме и начисление процентных платежей за пользование бюджетным кредитом в 2023 году не предусмотрено. 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7BDEB6-8780-8BAE-0D02-605163EA99EC}"/>
              </a:ext>
            </a:extLst>
          </p:cNvPr>
          <p:cNvSpPr txBox="1"/>
          <p:nvPr/>
        </p:nvSpPr>
        <p:spPr>
          <a:xfrm>
            <a:off x="539552" y="753563"/>
            <a:ext cx="820891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Источники внутреннего финансирования дефицита бюджета</a:t>
            </a:r>
          </a:p>
          <a:p>
            <a:r>
              <a:rPr lang="ru-RU" dirty="0"/>
              <a:t> </a:t>
            </a:r>
          </a:p>
          <a:p>
            <a:pPr algn="just"/>
            <a:r>
              <a:rPr lang="ru-RU" dirty="0"/>
              <a:t>	Проектом решения Совета Бородинского сельского поселения Приморско-Ахтарского района «О бюджете Бородинского сельского поселения Приморско-Ахтарского района на 2023 год» дефицит (профицит) бюджета не планируется. Привлечение погашение бюджетных кредитов не запланировано.</a:t>
            </a:r>
          </a:p>
        </p:txBody>
      </p:sp>
    </p:spTree>
    <p:extLst>
      <p:ext uri="{BB962C8B-B14F-4D97-AF65-F5344CB8AC3E}">
        <p14:creationId xmlns:p14="http://schemas.microsoft.com/office/powerpoint/2010/main" val="327441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на 2023 год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204942"/>
            <a:ext cx="40484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– 12 289,8 тыс. рублей;</a:t>
            </a:r>
          </a:p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– 12 289,8 тыс. рублей;</a:t>
            </a:r>
          </a:p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дефицит – 0,0 тыс. рублей.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2023 год в сравнении с ожидаемым исполнением за 2022 год (в тыс. руб.):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72382776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Общий объем доходов поселения в 2023 году прогнозируется в сумме –12289,8 тыс. рублей, со снижением к ожидаемому исполнению 2023 на 80,0 %.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Налоговые и неналоговые доходы на 2023 год планируются в сумме – 7400,0 тыс. рублей, безвозмездные поступления – 4889,8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2023 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1F001F7-F623-92C0-F525-EAEBDAE04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15753"/>
              </p:ext>
            </p:extLst>
          </p:nvPr>
        </p:nvGraphicFramePr>
        <p:xfrm>
          <a:off x="1259632" y="1590364"/>
          <a:ext cx="7437512" cy="45303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28133">
                  <a:extLst>
                    <a:ext uri="{9D8B030D-6E8A-4147-A177-3AD203B41FA5}">
                      <a16:colId xmlns:a16="http://schemas.microsoft.com/office/drawing/2014/main" val="2639141967"/>
                    </a:ext>
                  </a:extLst>
                </a:gridCol>
                <a:gridCol w="818648">
                  <a:extLst>
                    <a:ext uri="{9D8B030D-6E8A-4147-A177-3AD203B41FA5}">
                      <a16:colId xmlns:a16="http://schemas.microsoft.com/office/drawing/2014/main" val="1755177349"/>
                    </a:ext>
                  </a:extLst>
                </a:gridCol>
                <a:gridCol w="815696">
                  <a:extLst>
                    <a:ext uri="{9D8B030D-6E8A-4147-A177-3AD203B41FA5}">
                      <a16:colId xmlns:a16="http://schemas.microsoft.com/office/drawing/2014/main" val="3977165743"/>
                    </a:ext>
                  </a:extLst>
                </a:gridCol>
                <a:gridCol w="764760">
                  <a:extLst>
                    <a:ext uri="{9D8B030D-6E8A-4147-A177-3AD203B41FA5}">
                      <a16:colId xmlns:a16="http://schemas.microsoft.com/office/drawing/2014/main" val="2098233391"/>
                    </a:ext>
                  </a:extLst>
                </a:gridCol>
                <a:gridCol w="797241">
                  <a:extLst>
                    <a:ext uri="{9D8B030D-6E8A-4147-A177-3AD203B41FA5}">
                      <a16:colId xmlns:a16="http://schemas.microsoft.com/office/drawing/2014/main" val="556497070"/>
                    </a:ext>
                  </a:extLst>
                </a:gridCol>
                <a:gridCol w="664367">
                  <a:extLst>
                    <a:ext uri="{9D8B030D-6E8A-4147-A177-3AD203B41FA5}">
                      <a16:colId xmlns:a16="http://schemas.microsoft.com/office/drawing/2014/main" val="2393150853"/>
                    </a:ext>
                  </a:extLst>
                </a:gridCol>
                <a:gridCol w="148667">
                  <a:extLst>
                    <a:ext uri="{9D8B030D-6E8A-4147-A177-3AD203B41FA5}">
                      <a16:colId xmlns:a16="http://schemas.microsoft.com/office/drawing/2014/main" val="3362344431"/>
                    </a:ext>
                  </a:extLst>
                </a:gridCol>
              </a:tblGrid>
              <a:tr h="239469">
                <a:tc rowSpan="3"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</a:rPr>
                        <a:t>Наименование доходов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2022 год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2023 год</a:t>
                      </a:r>
                    </a:p>
                    <a:p>
                      <a:r>
                        <a:rPr lang="ru-RU" sz="800">
                          <a:effectLst/>
                        </a:rPr>
                        <a:t>Проект бюджета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755465"/>
                  </a:ext>
                </a:extLst>
              </a:tr>
              <a:tr h="531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Уточ</a:t>
                      </a:r>
                    </a:p>
                    <a:p>
                      <a:r>
                        <a:rPr lang="ru-RU" sz="800">
                          <a:effectLst/>
                        </a:rPr>
                        <a:t>ненный бюджет</a:t>
                      </a:r>
                    </a:p>
                    <a:p>
                      <a:r>
                        <a:rPr lang="ru-RU" sz="800">
                          <a:effectLst/>
                        </a:rPr>
                        <a:t>на</a:t>
                      </a:r>
                    </a:p>
                    <a:p>
                      <a:r>
                        <a:rPr lang="ru-RU" sz="800">
                          <a:effectLst/>
                        </a:rPr>
                        <a:t>01.11.2022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rowSpan="2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Ожида</a:t>
                      </a:r>
                    </a:p>
                    <a:p>
                      <a:r>
                        <a:rPr lang="ru-RU" sz="800">
                          <a:effectLst/>
                        </a:rPr>
                        <a:t>емое испол</a:t>
                      </a:r>
                    </a:p>
                    <a:p>
                      <a:r>
                        <a:rPr lang="ru-RU" sz="800">
                          <a:effectLst/>
                        </a:rPr>
                        <a:t>нение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rowSpan="2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r>
                        <a:rPr lang="ru-RU" sz="800">
                          <a:effectLst/>
                        </a:rPr>
                        <a:t>Тыс.</a:t>
                      </a:r>
                    </a:p>
                    <a:p>
                      <a:r>
                        <a:rPr lang="ru-RU" sz="800">
                          <a:effectLst/>
                        </a:rPr>
                        <a:t>руб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gridSpan="2"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(+/-) 2023 г. к ожидаемому </a:t>
                      </a:r>
                    </a:p>
                    <a:p>
                      <a:r>
                        <a:rPr lang="ru-RU" sz="800">
                          <a:effectLst/>
                        </a:rPr>
                        <a:t>исполнению в  </a:t>
                      </a:r>
                    </a:p>
                    <a:p>
                      <a:r>
                        <a:rPr lang="ru-RU" sz="800">
                          <a:effectLst/>
                        </a:rPr>
                        <a:t>2022 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757939"/>
                  </a:ext>
                </a:extLst>
              </a:tr>
              <a:tr h="30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тыс.руб.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2468488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Налог на доходы физических лиц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1650,0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1730,0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1740,0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7369864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Доходы от уплаты акцизов на нефтепродукты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1876,7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1876,7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1888,8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12,1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100,6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6452029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Единый сельскохозяйственный налог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-6,7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59,9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2204051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Налог на имущество физических лиц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830,0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700,0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700,0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032385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Земельный налог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3550,0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3050,0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3050,0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100,0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4301735"/>
                  </a:ext>
                </a:extLst>
              </a:tr>
              <a:tr h="431044"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Доходы, получаемые в виде арендной платы за земельные участки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7,3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7,2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-0,1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98,6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705000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Доходы от сдачи в аренду имущества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20,8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36,4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-36,4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8179288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Доходы от перечисления части прибыли МУП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12,5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30,5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4,0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-26,5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13,1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7937199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Доходы от компенсации затрат бюджета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-8,0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7961959"/>
                  </a:ext>
                </a:extLst>
              </a:tr>
              <a:tr h="287363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Доходы от продажи земельных участков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5120,2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5630,0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-5630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2058784"/>
                  </a:ext>
                </a:extLst>
              </a:tr>
              <a:tr h="431044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Итого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13077,5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13085,6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effectLst/>
                        </a:rPr>
                        <a:t> 7 400,0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-5685,6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56,6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2887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8DA89E-8020-9F77-B849-AFBCB0F85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22020"/>
            <a:ext cx="6624736" cy="50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2023 год запланированы расходы в сумме 12289,8 тыс. рублей, что на 4,9 % больше первоначально утвержденных расходов бюджета поселения на 2022 год и на 80 % меньше ожидаемого исполнения в 2022 году.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253157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вопросы"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06E1235-C5A5-3FA3-F75F-838700B85C1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112549"/>
          <a:ext cx="8229601" cy="35012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05007">
                  <a:extLst>
                    <a:ext uri="{9D8B030D-6E8A-4147-A177-3AD203B41FA5}">
                      <a16:colId xmlns:a16="http://schemas.microsoft.com/office/drawing/2014/main" val="2602540856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val="1599033951"/>
                    </a:ext>
                  </a:extLst>
                </a:gridCol>
                <a:gridCol w="1214689">
                  <a:extLst>
                    <a:ext uri="{9D8B030D-6E8A-4147-A177-3AD203B41FA5}">
                      <a16:colId xmlns:a16="http://schemas.microsoft.com/office/drawing/2014/main" val="384078883"/>
                    </a:ext>
                  </a:extLst>
                </a:gridCol>
                <a:gridCol w="908548">
                  <a:extLst>
                    <a:ext uri="{9D8B030D-6E8A-4147-A177-3AD203B41FA5}">
                      <a16:colId xmlns:a16="http://schemas.microsoft.com/office/drawing/2014/main" val="3131725765"/>
                    </a:ext>
                  </a:extLst>
                </a:gridCol>
                <a:gridCol w="906902">
                  <a:extLst>
                    <a:ext uri="{9D8B030D-6E8A-4147-A177-3AD203B41FA5}">
                      <a16:colId xmlns:a16="http://schemas.microsoft.com/office/drawing/2014/main" val="2046395381"/>
                    </a:ext>
                  </a:extLst>
                </a:gridCol>
                <a:gridCol w="630388">
                  <a:extLst>
                    <a:ext uri="{9D8B030D-6E8A-4147-A177-3AD203B41FA5}">
                      <a16:colId xmlns:a16="http://schemas.microsoft.com/office/drawing/2014/main" val="2625344272"/>
                    </a:ext>
                  </a:extLst>
                </a:gridCol>
              </a:tblGrid>
              <a:tr h="152943">
                <a:tc rowSpan="4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Проект на 2023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901095"/>
                  </a:ext>
                </a:extLst>
              </a:tr>
              <a:tr h="151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Уточненный бюджет на 1.11.2022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Ожидаемое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81220"/>
                  </a:ext>
                </a:extLst>
              </a:tr>
              <a:tr h="609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(+/-) 2023 г. к ожидаемому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исполнению в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00741"/>
                  </a:ext>
                </a:extLst>
              </a:tr>
              <a:tr h="209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440914"/>
                  </a:ext>
                </a:extLst>
              </a:tr>
              <a:tr h="365541"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вопросы,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5352,2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56076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570497"/>
                  </a:ext>
                </a:extLst>
              </a:tr>
              <a:tr h="73108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3305,1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642223"/>
                  </a:ext>
                </a:extLst>
              </a:tr>
              <a:tr h="54831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133936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муниципальных выборов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-69,6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0027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342666"/>
                  </a:ext>
                </a:extLst>
              </a:tr>
              <a:tr h="18277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-221,7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02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 </a:t>
            </a:r>
            <a:r>
              <a:rPr lang="ru-RU" sz="1400" dirty="0">
                <a:latin typeface="Times New Roman"/>
                <a:ea typeface="Times New Roman"/>
              </a:rPr>
              <a:t>планируются расходы на осуществление первичного воинского учета на территориях, где отсутствуют военные комиссариаты в сумме 255,9 тыс. рублей, на содержание инспектора ВУБ, в рамках субвенций, предусмотренных в проекте краевого бюджета.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2023 год в сумме 10,8 тыс. рублей.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284984"/>
            <a:ext cx="8064896" cy="338437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0400 «Национальная экономика» планируются расходы в сумме – 1890,7 тыс. рублей, в том числе:</a:t>
            </a:r>
          </a:p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         - по подразделу «Дорожное хозяйство (дорожные фонды)» 1888,8 тыс. рублей, в том числе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дорожного хозяйства» подпрограммы «Ремонт и содержание автомобильных дорог Бородинского сельского поселения Приморско-Ахтарского района» предусмотрены средства на 2023 год в сумме 1823,2 тыс. рублей на ремонт и содержание дорог населенных пунктов Бородинского сельского поселения Приморско-Ахтарского района; подпрограммы «Повышение безопасности дорожного движения в Бородинском сельском поселении Приморско-Ахтарского района» предусмотрены средства на 2023 год в сумме 65,6 тыс. рублей на совершенствование дорожных условий, установку дорожных знаков.</a:t>
            </a:r>
          </a:p>
          <a:p>
            <a:pPr indent="449580"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«Другие вопросы в области национальной экономики» - в рамках 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на 2023 год в сумме 1,9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34138"/>
            <a:ext cx="7308304" cy="245875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По разделу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предусмотрены расходы в рамках муниципальной программы «Развитие жилищно-коммунального хозяйства и благоустройства в Бородинском сельском поселении Приморско-Ахтарского района» в сумме 40,0 тыс. рублей. 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Финансирование расходов предусмотрено по двум подпрограмм.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538486" cy="3144904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«Коммунальное хозяйство»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«Развитие системы водоснабжения Бородинского сельского поселения Приморско-Ахтарского района» предусмотрены средства на 2023 год в сумме 12,3 тыс. рублей на приобретение материальных запасов, а именно труб, в целях проведения комплекса мероприятий по ремонту объектов водоотведения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95937" y="2885621"/>
            <a:ext cx="5160688" cy="313566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«Благоустройство»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«Благоустройство Бородинского сельского поселения Приморско-Ахтарского района» предусмотрены средства на 2023 год в сумме 27,7 тыс. рублей на организацию работ по благоустройству населенных пунктов Бородинского сельского поселения Приморско-Ахтарского района, в том числе на содержание мест захоронения, организацию сбора и вывоза ТБО и  прочие мероприятия (выкос сорной растительности)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 rot="991492">
            <a:off x="1166687" y="2242629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80943">
            <a:off x="4370179" y="2110307"/>
            <a:ext cx="416266" cy="104149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9" y="318648"/>
            <a:ext cx="78488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Расходы по разделу 0800 «Культура» предусматриваются в рамках 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4482,4 тыс. рублей.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Финансирование расходов предусмотрено по двум подпрограмм.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По подпрограмме «Организация досуга, предоставление услуг организаций культуры» предусмотрены средства на 2023 год в сумме 3863,9 тыс. рублей на финансовое обеспечение деятельности МАУ «СДК ст. Бородинской» по организации досуга. Также, в 2023 году предусмотрены денежные средства в сумме 312,3 тыс. руб. за счет краевых средств с учетом софинансирования из местного бюджета в рамках Государственной программы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Краснодарского края «Развитие культуры» на обеспечение развития и укрепления материально-технической базы домов культуры в населенных пунктах с числом жителей до 50 тысяч человек.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По подпрограмме «Организация библиотечного обслуживания населения»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предусмотрены средства на 2023 год в сумме 618,5 тыс. рублей на финансовое обеспечение деятельности МКУК «Бородинская ПБ» по организации библиотечного обслуживания.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формировании расходов планирование осуществлялось по четырем основным предметным статьям: оплата труда с начислениями, социальное обеспечение, коммунальные услуги, материальные затраты.</a:t>
            </a:r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955</TotalTime>
  <Words>1475</Words>
  <Application>Microsoft Office PowerPoint</Application>
  <PresentationFormat>Экран (4:3)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2023 год   </vt:lpstr>
      <vt:lpstr>Проект бюджета поселения по налоговым и неналоговым доходам на 2023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2023 год запланированы расходы в сумме 12289,8 тыс. рублей, что на 4,9 % больше первоначально утвержденных расходов бюджета поселения на 2022 год и на 80 % меньше ожидаемого исполнения в 2022 году.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65</cp:revision>
  <dcterms:modified xsi:type="dcterms:W3CDTF">2023-06-30T13:15:25Z</dcterms:modified>
  <cp:contentStatus/>
</cp:coreProperties>
</file>