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7021.4</c:v>
                </c:pt>
                <c:pt idx="1">
                  <c:v>8109.9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9-405C-8D99-9BDC113F9F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226.8</c:v>
                </c:pt>
                <c:pt idx="1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9-405C-8D99-9BDC113F9F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5502</c:v>
                </c:pt>
                <c:pt idx="1">
                  <c:v>3921.5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E9-405C-8D99-9BDC113F9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29088"/>
        <c:axId val="155926912"/>
        <c:axId val="0"/>
      </c:bar3DChart>
      <c:catAx>
        <c:axId val="15472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926912"/>
        <c:crossesAt val="0"/>
        <c:auto val="1"/>
        <c:lblAlgn val="ctr"/>
        <c:lblOffset val="100"/>
        <c:noMultiLvlLbl val="0"/>
      </c:catAx>
      <c:valAx>
        <c:axId val="15592691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729088"/>
        <c:crosses val="autoZero"/>
        <c:crossBetween val="between"/>
        <c:majorUnit val="1000"/>
        <c:minorUnit val="20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Лист1!$B$3:$B$11</c:f>
              <c:numCache>
                <c:formatCode>General</c:formatCode>
                <c:ptCount val="9"/>
                <c:pt idx="0">
                  <c:v>5016.3999999999996</c:v>
                </c:pt>
                <c:pt idx="1">
                  <c:v>214.7</c:v>
                </c:pt>
                <c:pt idx="2">
                  <c:v>7.8</c:v>
                </c:pt>
                <c:pt idx="3">
                  <c:v>1860</c:v>
                </c:pt>
                <c:pt idx="4">
                  <c:v>1576.9</c:v>
                </c:pt>
                <c:pt idx="5">
                  <c:v>72</c:v>
                </c:pt>
                <c:pt idx="6">
                  <c:v>3032.4</c:v>
                </c:pt>
                <c:pt idx="7">
                  <c:v>70.8</c:v>
                </c:pt>
                <c:pt idx="8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E92-92EE-DE999F2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на 2020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0700 «Образование»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1101 «Физическая культура»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1200</a:t>
            </a:r>
          </a:p>
          <a:p>
            <a:pPr algn="ctr"/>
            <a:r>
              <a:rPr lang="ru-RU" dirty="0"/>
              <a:t> «Средства массовой информации»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предусматриваются расходы 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72,0 тыс. рублей на оплату услуг координатора по работе с 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944895" y="2420888"/>
            <a:ext cx="4185562" cy="165618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70,8 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спортинструктора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209801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250,0 тыс. рублей, на оплату услуг по размещению информационных материалов в районных и краевых печатных 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/>
                <a:ea typeface="Times New Roman"/>
              </a:rPr>
              <a:t>* 	Расчет затрат по мероприятиям муниципальных программ изложен в финансово-экономических обоснованиях к муниципальным программам.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Бородинского сельского поселения Приморско-Ахтарского района, направляемые на финансирование муниципальных программ, а так же не программных мероприятий 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на 2020 год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- 12 101,0 тыс. руб.</a:t>
            </a:r>
            <a:b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   -  12 101,0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2020 год в сравнении с ожидаемым исполнением за 2019 год (в тыс. руб.):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18852206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8179,5 тыс. рублей, что на 12,8 % больше ожидаемого исполнения 2019 года.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Среди налоговых доходов основной объем поступлений 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48,7 %;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доходы от уплаты акцизов на нефтепродукты – 22,7 %;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19,2 %.</a:t>
            </a: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2020 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1ED9758-BC4C-4833-B6E5-9A0BE64F3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97706"/>
              </p:ext>
            </p:extLst>
          </p:nvPr>
        </p:nvGraphicFramePr>
        <p:xfrm>
          <a:off x="755576" y="1463676"/>
          <a:ext cx="7488831" cy="44136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95029">
                  <a:extLst>
                    <a:ext uri="{9D8B030D-6E8A-4147-A177-3AD203B41FA5}">
                      <a16:colId xmlns:a16="http://schemas.microsoft.com/office/drawing/2014/main" val="3346341724"/>
                    </a:ext>
                  </a:extLst>
                </a:gridCol>
                <a:gridCol w="829848">
                  <a:extLst>
                    <a:ext uri="{9D8B030D-6E8A-4147-A177-3AD203B41FA5}">
                      <a16:colId xmlns:a16="http://schemas.microsoft.com/office/drawing/2014/main" val="2195823627"/>
                    </a:ext>
                  </a:extLst>
                </a:gridCol>
                <a:gridCol w="826854">
                  <a:extLst>
                    <a:ext uri="{9D8B030D-6E8A-4147-A177-3AD203B41FA5}">
                      <a16:colId xmlns:a16="http://schemas.microsoft.com/office/drawing/2014/main" val="90403098"/>
                    </a:ext>
                  </a:extLst>
                </a:gridCol>
                <a:gridCol w="655497">
                  <a:extLst>
                    <a:ext uri="{9D8B030D-6E8A-4147-A177-3AD203B41FA5}">
                      <a16:colId xmlns:a16="http://schemas.microsoft.com/office/drawing/2014/main" val="1739306210"/>
                    </a:ext>
                  </a:extLst>
                </a:gridCol>
                <a:gridCol w="808147">
                  <a:extLst>
                    <a:ext uri="{9D8B030D-6E8A-4147-A177-3AD203B41FA5}">
                      <a16:colId xmlns:a16="http://schemas.microsoft.com/office/drawing/2014/main" val="4207401153"/>
                    </a:ext>
                  </a:extLst>
                </a:gridCol>
                <a:gridCol w="673456">
                  <a:extLst>
                    <a:ext uri="{9D8B030D-6E8A-4147-A177-3AD203B41FA5}">
                      <a16:colId xmlns:a16="http://schemas.microsoft.com/office/drawing/2014/main" val="3654407477"/>
                    </a:ext>
                  </a:extLst>
                </a:gridCol>
              </a:tblGrid>
              <a:tr h="339236">
                <a:tc rowSpan="3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Проект бюджета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13851"/>
                  </a:ext>
                </a:extLst>
              </a:tr>
              <a:tr h="752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Уточ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ненный бюджет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01.11.2019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Ожида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емое испол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(+/-) 2020 г. к ожидаемому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исполнению в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27975"/>
                  </a:ext>
                </a:extLst>
              </a:tr>
              <a:tr h="265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72976"/>
                  </a:ext>
                </a:extLst>
              </a:tr>
              <a:tr h="407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997473"/>
                  </a:ext>
                </a:extLst>
              </a:tr>
              <a:tr h="407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92773"/>
                  </a:ext>
                </a:extLst>
              </a:tr>
              <a:tr h="204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145046"/>
                  </a:ext>
                </a:extLst>
              </a:tr>
              <a:tr h="204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497309"/>
                  </a:ext>
                </a:extLst>
              </a:tr>
              <a:tr h="407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024979"/>
                  </a:ext>
                </a:extLst>
              </a:tr>
              <a:tr h="407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511120"/>
                  </a:ext>
                </a:extLst>
              </a:tr>
              <a:tr h="2042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328871"/>
                  </a:ext>
                </a:extLst>
              </a:tr>
              <a:tr h="2042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компенсации затрат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713442"/>
                  </a:ext>
                </a:extLst>
              </a:tr>
              <a:tr h="2042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поступления штрафов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493354"/>
                  </a:ext>
                </a:extLst>
              </a:tr>
              <a:tr h="407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6699,1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8179,5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67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321F98-082B-4533-ADA6-0806CD61F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64704"/>
            <a:ext cx="712879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2020 год запланированы расходы в сумме 12101,0 тыс. рублей, что на 15,4 % больше первоначально утвержденных расходов бюджета поселения на 2019 год и на 51,1 % меньше уточненного бюджета поселения за 2019 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36105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вопросы"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6998B64-01DF-4C08-8020-83CCFBCAE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04244"/>
              </p:ext>
            </p:extLst>
          </p:nvPr>
        </p:nvGraphicFramePr>
        <p:xfrm>
          <a:off x="457200" y="1628800"/>
          <a:ext cx="8229601" cy="39850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05007">
                  <a:extLst>
                    <a:ext uri="{9D8B030D-6E8A-4147-A177-3AD203B41FA5}">
                      <a16:colId xmlns:a16="http://schemas.microsoft.com/office/drawing/2014/main" val="1497513883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val="3610173397"/>
                    </a:ext>
                  </a:extLst>
                </a:gridCol>
                <a:gridCol w="1214689">
                  <a:extLst>
                    <a:ext uri="{9D8B030D-6E8A-4147-A177-3AD203B41FA5}">
                      <a16:colId xmlns:a16="http://schemas.microsoft.com/office/drawing/2014/main" val="4083929164"/>
                    </a:ext>
                  </a:extLst>
                </a:gridCol>
                <a:gridCol w="908548">
                  <a:extLst>
                    <a:ext uri="{9D8B030D-6E8A-4147-A177-3AD203B41FA5}">
                      <a16:colId xmlns:a16="http://schemas.microsoft.com/office/drawing/2014/main" val="1666114570"/>
                    </a:ext>
                  </a:extLst>
                </a:gridCol>
                <a:gridCol w="906902">
                  <a:extLst>
                    <a:ext uri="{9D8B030D-6E8A-4147-A177-3AD203B41FA5}">
                      <a16:colId xmlns:a16="http://schemas.microsoft.com/office/drawing/2014/main" val="338576394"/>
                    </a:ext>
                  </a:extLst>
                </a:gridCol>
                <a:gridCol w="630388">
                  <a:extLst>
                    <a:ext uri="{9D8B030D-6E8A-4147-A177-3AD203B41FA5}">
                      <a16:colId xmlns:a16="http://schemas.microsoft.com/office/drawing/2014/main" val="71949825"/>
                    </a:ext>
                  </a:extLst>
                </a:gridCol>
              </a:tblGrid>
              <a:tr h="174074">
                <a:tc rowSpan="4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Проект  на 2020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432041"/>
                  </a:ext>
                </a:extLst>
              </a:tr>
              <a:tr h="172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Уточненный бюджет на 1.11.2019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Ожидаемое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2019 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412619"/>
                  </a:ext>
                </a:extLst>
              </a:tr>
              <a:tr h="693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(+/-) 2020 г. к ожидаемому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исполнению в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24784"/>
                  </a:ext>
                </a:extLst>
              </a:tr>
              <a:tr h="238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4639"/>
                  </a:ext>
                </a:extLst>
              </a:tr>
              <a:tr h="416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вопросы,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9896,0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9884,9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-4868,5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45632"/>
                  </a:ext>
                </a:extLst>
              </a:tr>
              <a:tr h="20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656407"/>
                  </a:ext>
                </a:extLst>
              </a:tr>
              <a:tr h="832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6977,6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6977,6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-3957,0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558586"/>
                  </a:ext>
                </a:extLst>
              </a:tr>
              <a:tr h="62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58965"/>
                  </a:ext>
                </a:extLst>
              </a:tr>
              <a:tr h="20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муниципальных выборов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124,3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124,2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-124,2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66884"/>
                  </a:ext>
                </a:extLst>
              </a:tr>
              <a:tr h="20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44461"/>
                  </a:ext>
                </a:extLst>
              </a:tr>
              <a:tr h="20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45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214,7 тыс. рублей, на содержание инспектора ВУБ, в рамках предусмотренных субвенций из краевого бюджета.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2020 год в сумме 7,8 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01008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0400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«Национальная экономика»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планируются расходы в сумме – 1860,0 тыс. рублей, в том числе: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  - по подразделу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«Дорожное хозяйство (дорожные фонды)»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-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строительства, архитектуры и дорожного хозяйства» подпрограммы «Ремонт и содержание автомобильных дорог Бородинского сельского поселения Приморско-Ахтарского района» предусмотрены средства на 2020 год в сумме 1665,0 тыс. рублей на ремонт и содержание дорог населенных пунктов Бородинского сельского поселения Приморско-Ахтарского района; подпрограммы «Повышение безопасности дорожного движения в Бородинском сельском поселении Приморско-Ахтарского района» предусмотрены средства на 2020 год в сумме 193,5 тыс. рублей на совершенствование дорожных условий, установку дорожных знаков.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«Другие вопросы в области национальной экономики»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- в рамках 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на 2020 год в сумме 1,5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34138"/>
            <a:ext cx="5508104" cy="245875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сумме 1576,9 тыс. руб., в том числе, в рамках муниципальной программы Бородинского сельского поселения Приморско-Ахтарского района «Развитие жилищно-коммунального хозяйства и благоустройства в Бородинском сельском поселении Приморско-Ахтарского района» в сумме 1477,0 тыс. рублей.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подпрограмм.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538486" cy="300088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«Коммунальное хозяйство»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«Развитие системы водоснабжения Бородинского сельского поселения Приморско-Ахтарского района» предусмотрены средства на 2020 год в сумме 836,0 тыс. рублей на проведение комплекса мероприятий по ремонту объектов водоснабжения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27983" y="2885621"/>
            <a:ext cx="4608513" cy="2991651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«Благоустройство»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«Благоустройство Бородинского сельского Приморско-Ахтарского </a:t>
            </a:r>
            <a:r>
              <a:rPr lang="ru-RU" sz="1400" dirty="0" err="1">
                <a:latin typeface="Times New Roman"/>
                <a:ea typeface="Times New Roman"/>
              </a:rPr>
              <a:t>рапоселенияйона</a:t>
            </a:r>
            <a:r>
              <a:rPr lang="ru-RU" sz="1400" dirty="0">
                <a:latin typeface="Times New Roman"/>
                <a:ea typeface="Times New Roman"/>
              </a:rPr>
              <a:t>» предусмотрены средства на 2019 год в сумме 641,0 тыс. рублей на организацию работ по благоустройству населенных пунктов поселения, в том числе на оплату за уличного освещения, содержание мест захоронения, организацию сбора и вывоза ТБО и  прочие мероприятия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 rot="991492">
            <a:off x="1166687" y="2242629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80943">
            <a:off x="4370179" y="2110307"/>
            <a:ext cx="416266" cy="104149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5AFA9B-D695-406B-B700-121BFA354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105264">
            <a:off x="4874245" y="270078"/>
            <a:ext cx="469433" cy="985713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30C5F723-FA1C-4C0A-B535-37D13205A154}"/>
              </a:ext>
            </a:extLst>
          </p:cNvPr>
          <p:cNvSpPr/>
          <p:nvPr/>
        </p:nvSpPr>
        <p:spPr>
          <a:xfrm>
            <a:off x="5079607" y="451842"/>
            <a:ext cx="4139952" cy="2505555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муниципальной программы «Формирование комфортной городской среды на 2020-2024 годы на территории Бородинского сельского поселения Приморско-Ахтарского района» предусматриваются расходы в сумме 99,9 тыс. рублей на разработку сметной документации благоустройства парка в ст. Бородинской.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	</a:t>
            </a:r>
            <a:endParaRPr lang="ru-RU" sz="14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4955" y="2701937"/>
            <a:ext cx="8504773" cy="2223129"/>
            <a:chOff x="899592" y="2276872"/>
            <a:chExt cx="7778031" cy="16756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2276872"/>
              <a:ext cx="3856339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19350" y="2296336"/>
              <a:ext cx="3658273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83568" y="318648"/>
            <a:ext cx="8096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	Расходы по разделу 0800 </a:t>
            </a:r>
            <a:r>
              <a:rPr lang="ru-RU" b="1" dirty="0">
                <a:latin typeface="Times New Roman"/>
                <a:ea typeface="Times New Roman"/>
              </a:rPr>
              <a:t>«Культура» </a:t>
            </a:r>
            <a:r>
              <a:rPr lang="ru-RU" dirty="0">
                <a:latin typeface="Times New Roman"/>
                <a:ea typeface="Times New Roman"/>
              </a:rPr>
              <a:t>предусматриваются в рамках 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3032,4 тыс. рублей.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Финансирование расходов предусмотрено по двум подпрограмм.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49289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досуга, предоставление услуг организаций культуры» предусмотрены средства на 2020 год в сумме 2372,3  тыс. рублей на финансовое обеспечение деятельности МКУ «СДК ст. Бородинской» по организации досуга.</a:t>
            </a:r>
            <a:endParaRPr lang="ru-RU" sz="1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07636" y="2492896"/>
            <a:ext cx="4072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библиотечного обслуживания населения»</a:t>
            </a:r>
          </a:p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предусмотрены средства на 2020 год в сумме 660,1  тыс. рублей на финансовое обеспечение деятельности МКУК «Бородинская ПБ» по организации библиотечного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711</TotalTime>
  <Words>1247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2020 год   </vt:lpstr>
      <vt:lpstr>Проект бюджета поселения по налоговым и неналоговым доходам на 2020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2020 год запланированы расходы в сумме 12101,0 тыс. рублей, что на 15,4 % больше первоначально утвержденных расходов бюджета поселения на 2019 год и на 51,1 % меньше уточненного бюджета поселения за 2019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57</cp:revision>
  <dcterms:modified xsi:type="dcterms:W3CDTF">2020-07-17T10:15:59Z</dcterms:modified>
  <cp:contentStatus/>
</cp:coreProperties>
</file>