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402197649213E-3"/>
          <c:y val="0.2809603842467116"/>
          <c:w val="0.44325978237686303"/>
          <c:h val="0.48934937461729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3.9610683844966937E-2"/>
                  <c:y val="5.3123280813510677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Доходы от части прибыли МУП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1256.5</c:v>
                </c:pt>
                <c:pt idx="1">
                  <c:v>1384.9</c:v>
                </c:pt>
                <c:pt idx="2">
                  <c:v>53.9</c:v>
                </c:pt>
                <c:pt idx="3">
                  <c:v>363.5</c:v>
                </c:pt>
                <c:pt idx="4">
                  <c:v>3718.8</c:v>
                </c:pt>
                <c:pt idx="5">
                  <c:v>64.400000000000006</c:v>
                </c:pt>
                <c:pt idx="6">
                  <c:v>4</c:v>
                </c:pt>
                <c:pt idx="7">
                  <c:v>12.3</c:v>
                </c:pt>
                <c:pt idx="8">
                  <c:v>1003.6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390868948678387"/>
          <c:y val="1.2749587395242564E-2"/>
          <c:w val="0.54609131051321613"/>
          <c:h val="0.98725044762468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8708083310168E-2"/>
          <c:y val="7.0547716920342188E-2"/>
          <c:w val="0.42531784443881787"/>
          <c:h val="0.553889437121365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Субсидии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Прочие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2703.8</c:v>
                </c:pt>
                <c:pt idx="1">
                  <c:v>2108.1</c:v>
                </c:pt>
                <c:pt idx="2">
                  <c:v>204.9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6466938069800506"/>
          <c:y val="0.10718204513224021"/>
          <c:w val="0.52689814724645478"/>
          <c:h val="0.78563574635498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25245858156286E-2"/>
          <c:y val="6.4954405650834116E-2"/>
          <c:w val="0.41086999577537653"/>
          <c:h val="0.683844156204866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1.8125918372545041E-2"/>
                  <c:y val="-1.62445400803420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0158199414525152E-2"/>
                  <c:y val="7.15191002169349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3658084796361734E-3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9.0454919929771116E-2"/>
                  <c:y val="5.80162145726498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6.2743563597271304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4860.1000000000004</c:v>
                </c:pt>
                <c:pt idx="1">
                  <c:v>201.1</c:v>
                </c:pt>
                <c:pt idx="2">
                  <c:v>25.8</c:v>
                </c:pt>
                <c:pt idx="3">
                  <c:v>3028.1</c:v>
                </c:pt>
                <c:pt idx="4">
                  <c:v>2248.4</c:v>
                </c:pt>
                <c:pt idx="5">
                  <c:v>1543.7</c:v>
                </c:pt>
                <c:pt idx="6">
                  <c:v>3747</c:v>
                </c:pt>
                <c:pt idx="7">
                  <c:v>0</c:v>
                </c:pt>
                <c:pt idx="8">
                  <c:v>208.8</c:v>
                </c:pt>
                <c:pt idx="9">
                  <c:v>171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6975200318295957"/>
          <c:y val="1.2077239955794383E-2"/>
          <c:w val="0.5288536954037677"/>
          <c:h val="0.987922760044205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3A787-AF42-4F96-AEB5-B076860AF816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88E66-756C-4A14-BC98-69E0CA67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8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88E66-756C-4A14-BC98-69E0CA6783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5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11.07.2019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/>
              <a:t>АДМИНИСТРАЦИЯ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БОРОДИНСКОГО </a:t>
            </a:r>
            <a:r>
              <a:rPr lang="ru-RU" sz="2000" b="1" dirty="0" smtClean="0"/>
              <a:t>СЕЛЬСКОГО ПОСЕЛЕНИЯ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ПРИМОРСКО-АХТАРСКОГО РАЙОНА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Отчет об исполнении бюджета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Бородинского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за 2018 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7" name="Picture 3" descr="C:\Documents and Settings\Волошина\Рабочий стол\Бородинское СП герб и флаг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7" t="10999" r="24492" b="50000"/>
          <a:stretch/>
        </p:blipFill>
        <p:spPr bwMode="auto">
          <a:xfrm>
            <a:off x="4067944" y="188641"/>
            <a:ext cx="875814" cy="95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1520" y="404664"/>
            <a:ext cx="8784976" cy="5904656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Расходы по разделу </a:t>
            </a:r>
            <a:r>
              <a:rPr lang="ru-RU" sz="1400" b="1" dirty="0">
                <a:latin typeface="Times New Roman"/>
                <a:ea typeface="Times New Roman"/>
              </a:rPr>
              <a:t>"Жилищно-коммунальное хозяйство"</a:t>
            </a:r>
            <a:r>
              <a:rPr lang="ru-RU" sz="1400" dirty="0">
                <a:latin typeface="Times New Roman"/>
                <a:ea typeface="Times New Roman"/>
              </a:rPr>
              <a:t> были запланированы в сумме 2248,9 тыс. рублей. Исполнение составило 2248,4 тыс. рублей, или  100 %, в том числе: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на ремонт водонапорных башен и закупку материальных запасов для дальнейшего ремонта водопроводных сетей, а так же приобретение глубинных насосов  – 407,1 тыс. рублей;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на оплату уличного освещения – 104,9 тыс. рублей по сравнению с 2017г. на 39,9 тыс. руб. больше в связи с увеличением протяженности линий уличного электроосвещения и увеличением стоимости электроэнергии; 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на организацию и содержанию мест захоронения – 100,0 тыс. рублей;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на сбор и вывоз ТКО – 45,8  тыс. рублей;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- на прочие работы и услуги – 1590,7 тыс. рублей, что значительно выше по сравнению с 2017 годом, так как была приобретена техника для благоустройства поселения: отвал коммунальный, сварочный аппарат, генератор, так же были приобретены детские игровые площадки, контейнеры для ТКО и урны, приобретены и установлены заборные секции и столбы для ограждения спортивной площадки в </a:t>
            </a:r>
            <a:r>
              <a:rPr lang="ru-RU" sz="1400" dirty="0" err="1">
                <a:latin typeface="Times New Roman"/>
                <a:ea typeface="Times New Roman"/>
              </a:rPr>
              <a:t>х.Морозовский</a:t>
            </a:r>
            <a:r>
              <a:rPr lang="ru-RU" sz="1400" dirty="0">
                <a:latin typeface="Times New Roman"/>
                <a:ea typeface="Times New Roman"/>
              </a:rPr>
              <a:t>. Так же в рамках данного мероприятия были произведены расходы на выкос сорной растительности, уборка несанкционированных свалок, уборка прибрежной полосы в х. Морозовский и территории ст. Бородинской.</a:t>
            </a:r>
          </a:p>
        </p:txBody>
      </p:sp>
    </p:spTree>
    <p:extLst>
      <p:ext uri="{BB962C8B-B14F-4D97-AF65-F5344CB8AC3E}">
        <p14:creationId xmlns:p14="http://schemas.microsoft.com/office/powerpoint/2010/main" val="2803737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395536" y="332656"/>
            <a:ext cx="4104456" cy="2880320"/>
          </a:xfrm>
          <a:prstGeom prst="cube">
            <a:avLst>
              <a:gd name="adj" fmla="val 479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разделу  </a:t>
            </a:r>
            <a:r>
              <a:rPr lang="ru-RU" sz="1400" b="1" dirty="0">
                <a:latin typeface="Times New Roman"/>
                <a:ea typeface="Times New Roman"/>
              </a:rPr>
              <a:t>"Образование"</a:t>
            </a:r>
            <a:r>
              <a:rPr lang="ru-RU" sz="1400" dirty="0">
                <a:latin typeface="Times New Roman"/>
                <a:ea typeface="Times New Roman"/>
              </a:rPr>
              <a:t> исполнение расходов в 2018 году составило 1543,7 тыс. руб. на реализацию мероприятий муниципальной программы "Молодежь Бородинского сельского поселения Приморско-Ахтарского района". План выполнен на 100 %.  По отношению к 2017 году расходы увеличились более чем на 100%, что обусловлено приобретением автобуса для перевозки молодежного клуба «Экспрессия» с целью участия в различных районных и краевых мероприятиях. Так же расходовались денежные средства на оплату услуг координатора по работе с молодежью. </a:t>
            </a:r>
            <a:endParaRPr lang="ru-RU" sz="1400" dirty="0"/>
          </a:p>
        </p:txBody>
      </p:sp>
      <p:sp>
        <p:nvSpPr>
          <p:cNvPr id="8" name="Куб 7"/>
          <p:cNvSpPr/>
          <p:nvPr/>
        </p:nvSpPr>
        <p:spPr>
          <a:xfrm>
            <a:off x="4860032" y="332656"/>
            <a:ext cx="3888432" cy="2736304"/>
          </a:xfrm>
          <a:prstGeom prst="cube">
            <a:avLst>
              <a:gd name="adj" fmla="val 715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"Социальная политика"</a:t>
            </a:r>
            <a:r>
              <a:rPr lang="ru-RU" sz="1400" dirty="0">
                <a:latin typeface="Times New Roman"/>
                <a:ea typeface="Times New Roman"/>
              </a:rPr>
              <a:t> в 2017 году были исполнены в сумме 50,1 тыс. рублей. В 2018 году данные расходы не запланированы в связи прекращением обязательств по выплате пенсионного обеспечения за выслугу лет лицу, замещавшему муниципальную должность муниципальной службы.</a:t>
            </a:r>
            <a:endParaRPr lang="ru-RU" sz="1400" dirty="0"/>
          </a:p>
        </p:txBody>
      </p:sp>
      <p:sp>
        <p:nvSpPr>
          <p:cNvPr id="9" name="Куб 8"/>
          <p:cNvSpPr/>
          <p:nvPr/>
        </p:nvSpPr>
        <p:spPr>
          <a:xfrm>
            <a:off x="251520" y="3356992"/>
            <a:ext cx="4104456" cy="2952328"/>
          </a:xfrm>
          <a:prstGeom prst="cube">
            <a:avLst>
              <a:gd name="adj" fmla="val 458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"Физическая культура  и спорт"</a:t>
            </a:r>
            <a:r>
              <a:rPr lang="ru-RU" sz="1400" dirty="0">
                <a:latin typeface="Times New Roman"/>
                <a:ea typeface="Times New Roman"/>
              </a:rPr>
              <a:t> составили 208,8 тыс. руб. или 100 % к годовому плану на реализацию мероприятий муниципальной программы "Развитие физической культуры в Бородинском сельском поселении Приморско-Ахтарского района". В 2017 г. расходы по данному направлению составили 10,3 тыс. рублей. Значительное увеличение расходов связано с приобретением в 2018 г. спортивных уличных тренажеров.</a:t>
            </a:r>
            <a:endParaRPr lang="ru-RU" sz="1400" dirty="0"/>
          </a:p>
        </p:txBody>
      </p:sp>
      <p:sp>
        <p:nvSpPr>
          <p:cNvPr id="10" name="Куб 9"/>
          <p:cNvSpPr/>
          <p:nvPr/>
        </p:nvSpPr>
        <p:spPr>
          <a:xfrm>
            <a:off x="4572000" y="3356992"/>
            <a:ext cx="4032448" cy="2952328"/>
          </a:xfrm>
          <a:prstGeom prst="cube">
            <a:avLst>
              <a:gd name="adj" fmla="val 564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по разделу </a:t>
            </a:r>
            <a:r>
              <a:rPr lang="ru-RU" sz="1400" b="1" dirty="0">
                <a:latin typeface="Times New Roman"/>
                <a:ea typeface="Times New Roman"/>
              </a:rPr>
              <a:t>"Средства массовой информации" </a:t>
            </a:r>
            <a:r>
              <a:rPr lang="ru-RU" sz="1400" dirty="0">
                <a:latin typeface="Times New Roman"/>
                <a:ea typeface="Times New Roman"/>
              </a:rPr>
              <a:t>составили 171,0 тыс. рублей, или 100 % к плану на реализацию мероприятий муниципальной программы "Информационное обслуживание деятельности администрации и Совета Бородинского сельского поселения Приморско-Ахтарского района". В 2017 г. расходы по данному направлению составили 166,5 тыс. рублей. Значительное увеличение расходов связано с большим объемом публикуемых материалов в периодических печатных изданиях.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5148572" cy="38884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/>
                <a:ea typeface="Times New Roman"/>
              </a:rPr>
              <a:t>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algn="ctr"/>
            <a:r>
              <a:rPr lang="ru-RU" sz="1600" dirty="0" smtClean="0">
                <a:latin typeface="Times New Roman"/>
                <a:ea typeface="Times New Roman"/>
              </a:rPr>
              <a:t>По </a:t>
            </a:r>
            <a:r>
              <a:rPr lang="ru-RU" sz="1600" dirty="0">
                <a:latin typeface="Times New Roman"/>
                <a:ea typeface="Times New Roman"/>
              </a:rPr>
              <a:t>разделу "Культура, кинематография" были запланированы расходы в сумме 4031,9 тыс. рублей. Исполнение составило 3747,0 тыс. рублей или 92,9 %. Низкий процент исполнения по разделу подразделу 0801 "Культура" по расходам связан с тем, что расходы на поэтапное повышение заработной платы работников муниципальных учреждений до средней заработной платы по Краснодарскому краю за счет краевых средств производились в соответствии с постановлением администрации Бородинского сельского поселения Приморско-Ахтарского района от 15.03.2013 г. № 48, в соответствии с фактически отработанным временем в необходимой потребности. Поступивших краевых средств оказалось больше необходимой потребности.	</a:t>
            </a:r>
          </a:p>
          <a:p>
            <a:pPr algn="ctr"/>
            <a:r>
              <a:rPr lang="ru-RU" sz="1600" dirty="0">
                <a:latin typeface="Times New Roman"/>
                <a:ea typeface="Times New Roman"/>
              </a:rPr>
              <a:t>	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5292080" y="1412776"/>
            <a:ext cx="50405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099007" y="195558"/>
            <a:ext cx="2592288" cy="4097537"/>
          </a:xfrm>
          <a:prstGeom prst="snip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Средства, выделенные из краевого бюджета бюджету Бородинского сельского поселения на выплату заработной платы работникам культуры, составили 1493,3 тыс. руб., из них было фактически израсходовано 1150,5 тыс. рублей.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0624" y="4077072"/>
            <a:ext cx="48948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По данному разделу расходовались средства на содержание муниципальных учреждений: 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          - МКУ "СДК ст. Бородинской" в сумме – 1944,6 тыс. руб.;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          - МКУК "Бородинская ПБ" в сумме – 310,0 тыс. руб.;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	- на поэтапное повышение уровня средней заработной платы работников учреждений культуры – 1492,4 тыс. руб., из них средства краевого бюджета 1150,5 тыс. рублей.	</a:t>
            </a:r>
          </a:p>
          <a:p>
            <a:endParaRPr lang="ru-RU" sz="800" i="1" dirty="0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	</a:t>
            </a:r>
            <a:endParaRPr lang="ru-RU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0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Источники внутреннего финансирования дефицита бюджета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Решением Совета Бородинского сельского поселения Приморско-Ахтарского района от 13 декабря 2017 года № 193 "О бюджете Бородинского сельского поселения Приморско-Ахтарского района на 2018 год" дефицит бюджета планировался в сумме – 0,0 тыс. рублей, в связи с внесенными изменениями в решение о бюджете в течение года, был утвержден дефицит бюджета Бородинского сельского поселения Приморско-Ахтарского района в сумме – 3670,7 тыс. рублей.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Погашение дефицита бюджета Бородинского сельского поселения Приморско-Ахтарского района планировалось производить за счет изменения  остатков средств на счетах по учету средств бюджета Бородинского сельского поселения.</a:t>
            </a: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результате исполнения бюджета за 2018 год сложился дефицит бюджета в сумме – 3153,3 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Бюджет Бородинского сельского поселения Приморско-Ахтарского района на 2018 год утвержден решением Совета Бородинского сельского поселения Приморско-Ахтарского района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от 13 декабря 2017 года № 193 "О бюджете Бородинского сельского поселения Приморско-Ахтарского района на 2018 год".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230180"/>
            <a:ext cx="4475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характеристики </a:t>
            </a:r>
            <a:r>
              <a:rPr lang="ru-RU" b="1" dirty="0" smtClean="0"/>
              <a:t>бюджета: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117262"/>
              </p:ext>
            </p:extLst>
          </p:nvPr>
        </p:nvGraphicFramePr>
        <p:xfrm>
          <a:off x="457200" y="2997041"/>
          <a:ext cx="8435280" cy="20881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8658"/>
                <a:gridCol w="1034165"/>
                <a:gridCol w="1086464"/>
                <a:gridCol w="1086464"/>
                <a:gridCol w="1062846"/>
                <a:gridCol w="966683"/>
              </a:tblGrid>
              <a:tr h="324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2016 г. 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9337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2017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факт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% 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факту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% к плану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2017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1. Налоговые и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7359,3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7351,3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7863,9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106,9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2. 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6767,6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5359,6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5016,8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74,1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93,6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Итого доходов: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14126,9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12710,9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12880,7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91,2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Расходы: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15072,4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16381,6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16034,0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106,4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97,9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-945,5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-3670,7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-3153,3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718405"/>
              </p:ext>
            </p:extLst>
          </p:nvPr>
        </p:nvGraphicFramePr>
        <p:xfrm>
          <a:off x="0" y="548682"/>
          <a:ext cx="8892479" cy="5616626"/>
        </p:xfrm>
        <a:graphic>
          <a:graphicData uri="http://schemas.openxmlformats.org/drawingml/2006/table">
            <a:tbl>
              <a:tblPr/>
              <a:tblGrid>
                <a:gridCol w="3795670"/>
                <a:gridCol w="1049748"/>
                <a:gridCol w="1107762"/>
                <a:gridCol w="1081058"/>
                <a:gridCol w="943855"/>
                <a:gridCol w="914386"/>
              </a:tblGrid>
              <a:tr h="216029">
                <a:tc rowSpan="2"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Наименование показателя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Факт </a:t>
                      </a:r>
                    </a:p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2017 г.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2018 год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1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план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факт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% к 2017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% к плану 2018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161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Доходы бюджета - ВСЕГО: </a:t>
                      </a:r>
                    </a:p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14126,9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12710,9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12880,7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91,2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101,3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90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7359,3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7351,3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7863,9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106,9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107,0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80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Налог на доходы физических лиц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1173,5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1080,0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1256,5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107,1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116,3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611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1237,8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1174,1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1384,9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111,9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118,0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80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6,9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53,9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53,9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781,2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72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Налог на имущество физических лиц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598,5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360,0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363,5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60,7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80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Земельный налог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3748,1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3600,0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3718,8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99,2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103,3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87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  <a:latin typeface="Times New Roman"/>
                          <a:ea typeface="Times New Roman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289,1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62,4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64,4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22,3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103,2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149">
                <a:tc>
                  <a:txBody>
                    <a:bodyPr/>
                    <a:lstStyle/>
                    <a:p>
                      <a:pPr marL="36195" algn="just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перечисления части прибыли государственных и муниципальных унитарных предприятий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8,5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4,0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47,1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00">
                <a:tc>
                  <a:txBody>
                    <a:bodyPr/>
                    <a:lstStyle/>
                    <a:p>
                      <a:pPr marL="36195" algn="just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5,0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11,3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12,3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246,0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108,8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75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290,9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1003,6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1003,6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345,0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75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2,0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51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6767,6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5359,6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5016,8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74,1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93,6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35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2488,0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2703,8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2703,8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108,7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075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Субсидии бюджетам сельских поселений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4089,5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2450,9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2108,1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51,5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86,0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2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Субвенции бюджетам сельских поселений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189,8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204,9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204,9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108,0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224">
                <a:tc>
                  <a:txBody>
                    <a:bodyPr/>
                    <a:lstStyle/>
                    <a:p>
                      <a:pPr marL="36195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Доходы бюджетов сельских поселений от возврата остатков субсидий, субвенций и иных межбюджетных трансфертов, имеющих целевое назначение, прошлых лет из бюджетов муниципальных районов</a:t>
                      </a:r>
                    </a:p>
                  </a:txBody>
                  <a:tcPr marL="41516" marR="415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0,3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516" marR="415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налоговых и неналоговых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537099"/>
              </p:ext>
            </p:extLst>
          </p:nvPr>
        </p:nvGraphicFramePr>
        <p:xfrm>
          <a:off x="0" y="548680"/>
          <a:ext cx="896448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безвозмездных поступлений бюджета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756660"/>
              </p:ext>
            </p:extLst>
          </p:nvPr>
        </p:nvGraphicFramePr>
        <p:xfrm>
          <a:off x="0" y="548680"/>
          <a:ext cx="90364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65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Бюджет </a:t>
            </a:r>
            <a:r>
              <a:rPr lang="ru-RU" sz="1800" dirty="0">
                <a:solidFill>
                  <a:schemeClr val="tx1"/>
                </a:solidFill>
                <a:effectLst/>
              </a:rPr>
              <a:t>Бородинского сельского поселения Приморско-Ахтарского района по расходам в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2018 </a:t>
            </a:r>
            <a:r>
              <a:rPr lang="ru-RU" sz="1800" dirty="0">
                <a:solidFill>
                  <a:schemeClr val="tx1"/>
                </a:solidFill>
                <a:effectLst/>
              </a:rPr>
              <a:t>году исполнен в сумме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16034,0 </a:t>
            </a:r>
            <a:r>
              <a:rPr lang="ru-RU" sz="1800" dirty="0">
                <a:solidFill>
                  <a:schemeClr val="tx1"/>
                </a:solidFill>
                <a:effectLst/>
              </a:rPr>
              <a:t>тыс. рублей при плановом значении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16381,6 тыс</a:t>
            </a:r>
            <a:r>
              <a:rPr lang="ru-RU" sz="1800" dirty="0">
                <a:solidFill>
                  <a:schemeClr val="tx1"/>
                </a:solidFill>
                <a:effectLst/>
              </a:rPr>
              <a:t>. рублей или на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97,9 </a:t>
            </a:r>
            <a:r>
              <a:rPr lang="ru-RU" sz="1800" dirty="0">
                <a:solidFill>
                  <a:schemeClr val="tx1"/>
                </a:solidFill>
                <a:effectLst/>
              </a:rPr>
              <a:t>%.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637660"/>
              </p:ext>
            </p:extLst>
          </p:nvPr>
        </p:nvGraphicFramePr>
        <p:xfrm>
          <a:off x="0" y="1196752"/>
          <a:ext cx="91085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967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«Общегосударственные вопросы»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740128"/>
              </p:ext>
            </p:extLst>
          </p:nvPr>
        </p:nvGraphicFramePr>
        <p:xfrm>
          <a:off x="179512" y="638119"/>
          <a:ext cx="8856983" cy="61025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36722"/>
                <a:gridCol w="876858"/>
                <a:gridCol w="792886"/>
                <a:gridCol w="940502"/>
                <a:gridCol w="940502"/>
                <a:gridCol w="792001"/>
                <a:gridCol w="1077512"/>
              </a:tblGrid>
              <a:tr h="16458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Наименование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2017г. факт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2018 г.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структура по факту, %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</a:tr>
              <a:tr h="3394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план 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факт 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% к  2017г.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 % к плану 2018г.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Администрация (с учетом расходов на главу поселения), в том числе: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3251,6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3538,7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3530,9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108,6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99,8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72,7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164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расходы на выплату персоналу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2671,3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3069,9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3062,4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114,6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99,8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63,0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329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закупка товаров, работ, услуг; иные бюджетные ассигнования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576,5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465,0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464,7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80,6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99,9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9,6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348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осуществление отдельных полномочий по деятельности админ. комиссий  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3,8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3,8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3,8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0,1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3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Осуществление внешнего муниципального финансового контроля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41,0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47,6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47,6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116,1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1,0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3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МУ "ЦБ Бородинского сельского поселения Приморско-Ахтарского района" в том числе: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992,1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1152,6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1152,5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116,2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23,7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164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расходы на выплату персоналу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719,3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787,7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787,7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109,5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16,2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329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закупка товаров, работ, услуг; иные бюджетные ассигнования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272,8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364,9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364,8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133,7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7,5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507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Оплата ежегодных членских взносов Ассоциации "Совет муниципальных образований Краснодарского края"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1,6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1,7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1,7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106,3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8144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Реализация мероприятий муниципальной программы «Формирование доступной среды для инвалидов и маломобильных групп населения Бородинского сельского поселения Приморско-Ахтарского района»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2,4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16,2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16,2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675,0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0,3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4937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Оценка недвижимости, признание прав и регулирование отношений по муниципальной собственности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148,8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52,2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52,1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35,0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99,8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1,1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507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Укрепление материально-технической базы администрации Бородинского сельского поселения Приморско-Ахтарского района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689,3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х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0,0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294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Программа по организации территориального общественного самоуправления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54,0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54,0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54,0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1,1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3291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Выполнение других обязательств органов местного самоуправления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26,0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5,1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5,1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19,6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100,0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0,1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  <a:tr h="164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Итого: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5206,8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4868,1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4860,1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93,3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>
                          <a:effectLst/>
                        </a:rPr>
                        <a:t>99,8</a:t>
                      </a:r>
                      <a:endParaRPr lang="ru-RU" sz="1000" kern="1400" baseline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kern="1400" baseline="0" dirty="0">
                          <a:effectLst/>
                        </a:rPr>
                        <a:t>100,0</a:t>
                      </a:r>
                      <a:endParaRPr lang="ru-RU" sz="1000" kern="14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330" marR="3733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-3091" y="1268760"/>
            <a:ext cx="5151156" cy="25202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/>
                <a:ea typeface="Times New Roman"/>
              </a:rPr>
              <a:t>По разделу "Национальная оборона" расходы в 2018 году на содержание инспектора ВУБ составили  201,1  тыс. рублей, что на 15,1 тыс. руб. больше, чем в 2017 году. Данные расходы производились по факту поступивших субвенций из федерального бюджета. Исполнение в 2018 году составило 100 %.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1547664" y="3086200"/>
            <a:ext cx="7416824" cy="3771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По разделу "Национальная безопасность и правоохранительная деятельность" были произведены расходы в сумме 25,8 тыс. руб., исполнение составило 100%, из них: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изготовление буклетов «Правила поведения при ЧС» – 1,5 тыс. руб.; 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изготовление аншлагов «</a:t>
            </a:r>
            <a:r>
              <a:rPr lang="ru-RU" sz="1200" dirty="0" err="1">
                <a:latin typeface="Times New Roman"/>
                <a:ea typeface="Times New Roman"/>
              </a:rPr>
              <a:t>Водоохранная</a:t>
            </a:r>
            <a:r>
              <a:rPr lang="ru-RU" sz="1200" dirty="0">
                <a:latin typeface="Times New Roman"/>
                <a:ea typeface="Times New Roman"/>
              </a:rPr>
              <a:t> зона. Купание запрещено» - 1,6 тыс. руб.;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изготовление баннеров по запрету купания – 8,0 тыс. руб.;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изготовление памяток «Правила пожарной безопасности» - 1,0 </a:t>
            </a:r>
            <a:r>
              <a:rPr lang="ru-RU" sz="1200" dirty="0" err="1">
                <a:latin typeface="Times New Roman"/>
                <a:ea typeface="Times New Roman"/>
              </a:rPr>
              <a:t>тыс.руб</a:t>
            </a:r>
            <a:r>
              <a:rPr lang="ru-RU" sz="1200" dirty="0">
                <a:latin typeface="Times New Roman"/>
                <a:ea typeface="Times New Roman"/>
              </a:rPr>
              <a:t>.;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приобретение информационных табличек «Пожарный гидрант» - 5,0 тыс. руб.;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оплату страховой премии по страхованию ДПД – 0,8 тыс. руб.;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обучение сотрудника администрации по программам противодействия коррупции – 7,9 тыс. руб.;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272808" cy="11967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b="1" dirty="0" smtClean="0">
                <a:solidFill>
                  <a:srgbClr val="7030A0"/>
                </a:solidFill>
              </a:rPr>
              <a:t>	В 2018 году денежные средства бюджета Бородинского сельского поселения Приморско-Ахтарского района  расходовались по следующим направлениям:</a:t>
            </a:r>
            <a:endParaRPr lang="ru-RU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3528" y="34545"/>
            <a:ext cx="6455895" cy="350100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По разделу </a:t>
            </a:r>
            <a:r>
              <a:rPr lang="ru-RU" sz="1200" b="1" dirty="0">
                <a:latin typeface="Times New Roman"/>
                <a:ea typeface="Times New Roman"/>
              </a:rPr>
              <a:t>"Национальная экономика"</a:t>
            </a:r>
            <a:r>
              <a:rPr lang="ru-RU" sz="1200" dirty="0">
                <a:latin typeface="Times New Roman"/>
                <a:ea typeface="Times New Roman"/>
              </a:rPr>
              <a:t> были запланированы расходы в сумме 3082,2 тыс. рублей. Исполнение составило 3028,1 тыс. рублей, или   98,2 %.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По подразделу "Дорожное хозяйство (дорожные фонды)" было запланировано 3081,0 тыс. рублей, исполнение составило 3026,9 тыс. рублей (98,2 %), в том числе: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ремонт и содержание автомобильных дорог – 3051,6 тыс. рублей, из нах краевые средства в сумме 1008,1 тыс. руб. израсходованы в полном объеме;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   - на приобретение и установку дорожных знаков – 29,4 тыс. рублей</a:t>
            </a:r>
            <a:r>
              <a:rPr lang="ru-RU" sz="1200" dirty="0" smtClean="0">
                <a:latin typeface="Times New Roman"/>
                <a:ea typeface="Times New Roman"/>
              </a:rPr>
              <a:t>.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1680" y="3140968"/>
            <a:ext cx="7092281" cy="3600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подразделу "</a:t>
            </a:r>
            <a:r>
              <a:rPr lang="ru-RU" sz="1400" b="1" dirty="0">
                <a:latin typeface="Times New Roman"/>
                <a:ea typeface="Times New Roman"/>
              </a:rPr>
              <a:t>Другие вопросы в области национальной экономики"</a:t>
            </a:r>
            <a:r>
              <a:rPr lang="ru-RU" sz="1400" dirty="0">
                <a:latin typeface="Times New Roman"/>
                <a:ea typeface="Times New Roman"/>
              </a:rPr>
              <a:t> были запланированы расходы в сумме – 1,2 тыс. рублей на изготовление информационных материалов для субъектов малого и среднего предпринимательства. В 2017 г. расход средств по данному подразделу составил 46,0 тыс. руб. на разработку программ комплексного развития транспортной инфраструктуры и социальной инфраструктуры.</a:t>
            </a:r>
          </a:p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Исполнение по данным видам расходов составило  100 %.</a:t>
            </a: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300</TotalTime>
  <Words>1725</Words>
  <Application>Microsoft Office PowerPoint</Application>
  <PresentationFormat>Экран (4:3)</PresentationFormat>
  <Paragraphs>324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АДМИНИСТРАЦИЯ БОРОДИНСКОГО СЕЛЬСКОГО ПОСЕЛЕНИЯ ПРИМОРСКО-АХТАРСКОГО РАЙОНА  </vt:lpstr>
      <vt:lpstr> Бюджет Бородинского сельского поселения Приморско-Ахтарского района на 2018 год утвержден решением Совета Бородинского сельского поселения Приморско-Ахтарского района от 13 декабря 2017 года № 193 "О бюджете Бородинского сельского поселения Приморско-Ахтарского района на 2018 год".</vt:lpstr>
      <vt:lpstr>Сведения об основных показателях доходов бюджета</vt:lpstr>
      <vt:lpstr>Структура налоговых и неналоговых доходов бюджета</vt:lpstr>
      <vt:lpstr>Структура безвозмездных поступлений бюджета</vt:lpstr>
      <vt:lpstr> Бюджет Бородинского сельского поселения Приморско-Ахтарского района по расходам в 2018 году исполнен в сумме 16034,0 тыс. рублей при плановом значении 16381,6 тыс. рублей или на 97,9 %.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  <vt:lpstr> В 2018 году денежные средства бюджета Бородинского сельского поселения Приморско-Ахтарского района  расходовались по следующим направлениям: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Волошина Вера Лукьяновна</cp:lastModifiedBy>
  <cp:revision>35</cp:revision>
  <dcterms:modified xsi:type="dcterms:W3CDTF">2019-07-11T07:15:33Z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